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sldIdLst>
    <p:sldId id="256" r:id="rId2"/>
    <p:sldId id="268" r:id="rId3"/>
    <p:sldId id="267" r:id="rId4"/>
    <p:sldId id="257" r:id="rId5"/>
    <p:sldId id="25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59" r:id="rId19"/>
    <p:sldId id="260" r:id="rId20"/>
    <p:sldId id="261" r:id="rId21"/>
    <p:sldId id="262" r:id="rId22"/>
    <p:sldId id="263" r:id="rId23"/>
    <p:sldId id="264" r:id="rId24"/>
    <p:sldId id="265" r:id="rId25"/>
    <p:sldId id="266" r:id="rId26"/>
  </p:sldIdLst>
  <p:sldSz cx="14630400" cy="8229600"/>
  <p:notesSz cx="8229600" cy="14630400"/>
  <p:embeddedFontLst>
    <p:embeddedFont>
      <p:font typeface="Asar" panose="020B0604020202020204" charset="0"/>
      <p:regular r:id="rId28"/>
    </p:embeddedFont>
    <p:embeddedFont>
      <p:font typeface="Bodoni MT" panose="02070603080606020203" pitchFamily="18" charset="0"/>
      <p:regular r:id="rId29"/>
      <p:bold r:id="rId30"/>
      <p:italic r:id="rId31"/>
      <p:boldItalic r:id="rId32"/>
    </p:embeddedFont>
    <p:embeddedFont>
      <p:font typeface="Californian FB" panose="0207040306080B030204" pitchFamily="18" charset="0"/>
      <p:regular r:id="rId33"/>
      <p:bold r:id="rId34"/>
      <p:italic r:id="rId35"/>
    </p:embeddedFont>
    <p:embeddedFont>
      <p:font typeface="Copperplate Gothic Bold" panose="020E0705020206020404" pitchFamily="3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0" autoAdjust="0"/>
    <p:restoredTop sz="94610" autoAdjust="0"/>
  </p:normalViewPr>
  <p:slideViewPr>
    <p:cSldViewPr snapToGrid="0" snapToObjects="1">
      <p:cViewPr varScale="1">
        <p:scale>
          <a:sx n="53" d="100"/>
          <a:sy n="53" d="100"/>
        </p:scale>
        <p:origin x="748" y="36"/>
      </p:cViewPr>
      <p:guideLst>
        <p:guide orient="horz" pos="2592"/>
        <p:guide pos="460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720929"/>
            <a:ext cx="7416403" cy="2128838"/>
          </a:xfrm>
          <a:prstGeom prst="rect">
            <a:avLst/>
          </a:prstGeom>
          <a:noFill/>
          <a:ln/>
        </p:spPr>
        <p:txBody>
          <a:bodyPr wrap="square" lIns="0" tIns="0" rIns="0" bIns="0" rtlCol="0" anchor="t"/>
          <a:lstStyle/>
          <a:p>
            <a:pPr marL="0" indent="0">
              <a:lnSpc>
                <a:spcPts val="8350"/>
              </a:lnSpc>
              <a:buNone/>
            </a:pPr>
            <a:r>
              <a:rPr lang="en-US" sz="6700" dirty="0">
                <a:solidFill>
                  <a:srgbClr val="F5F0F0"/>
                </a:solidFill>
                <a:latin typeface="Californian FB" pitchFamily="18" charset="0"/>
                <a:ea typeface="Asar" pitchFamily="34" charset="-122"/>
                <a:cs typeface="Asar" pitchFamily="34" charset="-120"/>
              </a:rPr>
              <a:t>Introduction to Fake News Detection</a:t>
            </a:r>
            <a:endParaRPr lang="en-US" sz="6700" dirty="0">
              <a:latin typeface="Californian FB" pitchFamily="18" charset="0"/>
            </a:endParaRPr>
          </a:p>
        </p:txBody>
      </p:sp>
      <p:sp>
        <p:nvSpPr>
          <p:cNvPr id="4" name="Text 1"/>
          <p:cNvSpPr/>
          <p:nvPr/>
        </p:nvSpPr>
        <p:spPr>
          <a:xfrm>
            <a:off x="6350198" y="5374711"/>
            <a:ext cx="7416403"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a:t>
            </a:r>
            <a:endParaRPr lang="en-US" sz="1900" dirty="0"/>
          </a:p>
        </p:txBody>
      </p:sp>
      <p:sp>
        <p:nvSpPr>
          <p:cNvPr id="7" name="Text 3"/>
          <p:cNvSpPr/>
          <p:nvPr/>
        </p:nvSpPr>
        <p:spPr>
          <a:xfrm>
            <a:off x="6350198" y="4230471"/>
            <a:ext cx="2684502" cy="431840"/>
          </a:xfrm>
          <a:prstGeom prst="rect">
            <a:avLst/>
          </a:prstGeom>
          <a:noFill/>
          <a:ln/>
        </p:spPr>
        <p:txBody>
          <a:bodyPr wrap="none" lIns="0" tIns="0" rIns="0" bIns="0" rtlCol="0" anchor="t"/>
          <a:lstStyle/>
          <a:p>
            <a:pPr marL="0" indent="0" algn="l">
              <a:lnSpc>
                <a:spcPts val="3400"/>
              </a:lnSpc>
              <a:buNone/>
            </a:pPr>
            <a:r>
              <a:rPr lang="en-IN" sz="2400" b="1" dirty="0">
                <a:solidFill>
                  <a:srgbClr val="E2E6E9"/>
                </a:solidFill>
                <a:latin typeface="Copperplate Gothic Bold" pitchFamily="34" charset="0"/>
                <a:cs typeface="Asar" pitchFamily="34" charset="-120"/>
              </a:rPr>
              <a:t>By </a:t>
            </a:r>
            <a:r>
              <a:rPr lang="en-IN" sz="2400" b="1" dirty="0" err="1">
                <a:solidFill>
                  <a:srgbClr val="E2E6E9"/>
                </a:solidFill>
                <a:latin typeface="Copperplate Gothic Bold" pitchFamily="34" charset="0"/>
                <a:cs typeface="Asar" pitchFamily="34" charset="-120"/>
              </a:rPr>
              <a:t>Adarsh</a:t>
            </a:r>
            <a:r>
              <a:rPr lang="en-IN" sz="2400" b="1" dirty="0">
                <a:solidFill>
                  <a:srgbClr val="E2E6E9"/>
                </a:solidFill>
                <a:latin typeface="Copperplate Gothic Bold" pitchFamily="34" charset="0"/>
                <a:cs typeface="Asar" pitchFamily="34" charset="-120"/>
              </a:rPr>
              <a:t> Patel, </a:t>
            </a:r>
            <a:r>
              <a:rPr lang="en-IN" sz="2400" b="1" dirty="0" err="1">
                <a:solidFill>
                  <a:srgbClr val="E2E6E9"/>
                </a:solidFill>
                <a:latin typeface="Copperplate Gothic Bold" pitchFamily="34" charset="0"/>
                <a:cs typeface="Asar" pitchFamily="34" charset="-120"/>
              </a:rPr>
              <a:t>Vikash</a:t>
            </a:r>
            <a:r>
              <a:rPr lang="en-IN" sz="2400" b="1" dirty="0">
                <a:solidFill>
                  <a:srgbClr val="E2E6E9"/>
                </a:solidFill>
                <a:latin typeface="Copperplate Gothic Bold" pitchFamily="34" charset="0"/>
                <a:cs typeface="Asar" pitchFamily="34" charset="-120"/>
              </a:rPr>
              <a:t> </a:t>
            </a:r>
            <a:r>
              <a:rPr lang="en-IN" sz="2400" b="1" dirty="0" err="1">
                <a:solidFill>
                  <a:srgbClr val="E2E6E9"/>
                </a:solidFill>
                <a:latin typeface="Copperplate Gothic Bold" pitchFamily="34" charset="0"/>
                <a:cs typeface="Asar" pitchFamily="34" charset="-120"/>
              </a:rPr>
              <a:t>Tiwari</a:t>
            </a:r>
            <a:endParaRPr lang="en-IN" sz="2400" b="1" dirty="0">
              <a:solidFill>
                <a:srgbClr val="E2E6E9"/>
              </a:solidFill>
              <a:latin typeface="Copperplate Gothic Bold" pitchFamily="34" charset="0"/>
              <a:cs typeface="Asar" pitchFamily="34" charset="-120"/>
            </a:endParaRPr>
          </a:p>
          <a:p>
            <a:pPr marL="0" indent="0" algn="l">
              <a:lnSpc>
                <a:spcPts val="3400"/>
              </a:lnSpc>
              <a:buNone/>
            </a:pPr>
            <a:r>
              <a:rPr lang="en-IN" sz="2400" b="1" dirty="0">
                <a:solidFill>
                  <a:srgbClr val="E2E6E9"/>
                </a:solidFill>
                <a:latin typeface="Copperplate Gothic Bold" pitchFamily="34" charset="0"/>
                <a:cs typeface="Asar" pitchFamily="34" charset="-120"/>
              </a:rPr>
              <a:t> and </a:t>
            </a:r>
            <a:r>
              <a:rPr lang="en-IN" sz="2400" b="1" dirty="0" err="1">
                <a:solidFill>
                  <a:srgbClr val="E2E6E9"/>
                </a:solidFill>
                <a:latin typeface="Copperplate Gothic Bold" pitchFamily="34" charset="0"/>
                <a:cs typeface="Asar" pitchFamily="34" charset="-120"/>
              </a:rPr>
              <a:t>Sankalp</a:t>
            </a:r>
            <a:r>
              <a:rPr lang="en-IN" sz="2400" b="1" dirty="0">
                <a:solidFill>
                  <a:srgbClr val="E2E6E9"/>
                </a:solidFill>
                <a:latin typeface="Copperplate Gothic Bold" pitchFamily="34" charset="0"/>
                <a:cs typeface="Asar" pitchFamily="34" charset="-120"/>
              </a:rPr>
              <a:t> </a:t>
            </a:r>
            <a:r>
              <a:rPr lang="en-IN" sz="2400" b="1" dirty="0" err="1">
                <a:solidFill>
                  <a:srgbClr val="E2E6E9"/>
                </a:solidFill>
                <a:latin typeface="Copperplate Gothic Bold" pitchFamily="34" charset="0"/>
                <a:cs typeface="Asar" pitchFamily="34" charset="-120"/>
              </a:rPr>
              <a:t>Srivastav</a:t>
            </a:r>
            <a:endParaRPr lang="en-US" sz="2400" dirty="0">
              <a:latin typeface="Copperplate Gothic Bold" pitchFamily="34" charset="0"/>
            </a:endParaRPr>
          </a:p>
        </p:txBody>
      </p:sp>
      <p:pic>
        <p:nvPicPr>
          <p:cNvPr id="11" name="image2.png"/>
          <p:cNvPicPr/>
          <p:nvPr/>
        </p:nvPicPr>
        <p:blipFill>
          <a:blip r:embed="rId4" cstate="print"/>
          <a:stretch>
            <a:fillRect/>
          </a:stretch>
        </p:blipFill>
        <p:spPr>
          <a:xfrm>
            <a:off x="5486400" y="1616"/>
            <a:ext cx="1639174" cy="1719313"/>
          </a:xfrm>
          <a:prstGeom prst="rect">
            <a:avLst/>
          </a:prstGeom>
        </p:spPr>
      </p:pic>
      <p:pic>
        <p:nvPicPr>
          <p:cNvPr id="13" name="Picture 12" descr="WhatsApp Image 2024-09-15 at 21.47.40_98766516.jpg"/>
          <p:cNvPicPr>
            <a:picLocks noChangeAspect="1"/>
          </p:cNvPicPr>
          <p:nvPr/>
        </p:nvPicPr>
        <p:blipFill>
          <a:blip r:embed="rId5"/>
          <a:stretch>
            <a:fillRect/>
          </a:stretch>
        </p:blipFill>
        <p:spPr>
          <a:xfrm>
            <a:off x="12929159" y="1617"/>
            <a:ext cx="1707456" cy="1719312"/>
          </a:xfrm>
          <a:prstGeom prst="rect">
            <a:avLst/>
          </a:prstGeom>
        </p:spPr>
      </p:pic>
      <p:sp>
        <p:nvSpPr>
          <p:cNvPr id="16" name="Text 3"/>
          <p:cNvSpPr/>
          <p:nvPr/>
        </p:nvSpPr>
        <p:spPr>
          <a:xfrm>
            <a:off x="6350198" y="5806551"/>
            <a:ext cx="2684502" cy="431840"/>
          </a:xfrm>
          <a:prstGeom prst="rect">
            <a:avLst/>
          </a:prstGeom>
          <a:noFill/>
          <a:ln/>
        </p:spPr>
        <p:txBody>
          <a:bodyPr wrap="none" lIns="0" tIns="0" rIns="0" bIns="0" rtlCol="0" anchor="t"/>
          <a:lstStyle/>
          <a:p>
            <a:pPr marL="0" indent="0" algn="l">
              <a:lnSpc>
                <a:spcPts val="3400"/>
              </a:lnSpc>
              <a:buNone/>
            </a:pPr>
            <a:r>
              <a:rPr lang="en-IN" sz="4000" dirty="0">
                <a:solidFill>
                  <a:schemeClr val="bg1"/>
                </a:solidFill>
                <a:latin typeface="Bodoni MT" pitchFamily="18" charset="0"/>
              </a:rPr>
              <a:t>Under the guidance of</a:t>
            </a:r>
            <a:endParaRPr lang="en-US" sz="4000" dirty="0">
              <a:solidFill>
                <a:schemeClr val="bg1"/>
              </a:solidFill>
              <a:latin typeface="Bodoni MT" pitchFamily="18" charset="0"/>
            </a:endParaRPr>
          </a:p>
        </p:txBody>
      </p:sp>
      <p:sp>
        <p:nvSpPr>
          <p:cNvPr id="17" name="Text 3"/>
          <p:cNvSpPr/>
          <p:nvPr/>
        </p:nvSpPr>
        <p:spPr>
          <a:xfrm>
            <a:off x="6350198" y="6522116"/>
            <a:ext cx="2684502" cy="431840"/>
          </a:xfrm>
          <a:prstGeom prst="rect">
            <a:avLst/>
          </a:prstGeom>
          <a:noFill/>
          <a:ln/>
        </p:spPr>
        <p:txBody>
          <a:bodyPr wrap="none" lIns="0" tIns="0" rIns="0" bIns="0" rtlCol="0" anchor="t"/>
          <a:lstStyle/>
          <a:p>
            <a:pPr marL="0" indent="0" algn="l">
              <a:lnSpc>
                <a:spcPts val="3400"/>
              </a:lnSpc>
              <a:buNone/>
            </a:pPr>
            <a:r>
              <a:rPr lang="en-IN" sz="4000" dirty="0">
                <a:solidFill>
                  <a:schemeClr val="bg1"/>
                </a:solidFill>
                <a:latin typeface="Copperplate Gothic Bold" pitchFamily="34" charset="0"/>
              </a:rPr>
              <a:t>Mrs. </a:t>
            </a:r>
            <a:r>
              <a:rPr lang="en-IN" sz="4000" dirty="0" err="1">
                <a:solidFill>
                  <a:schemeClr val="bg1"/>
                </a:solidFill>
                <a:latin typeface="Copperplate Gothic Bold" pitchFamily="34" charset="0"/>
              </a:rPr>
              <a:t>Naina</a:t>
            </a:r>
            <a:r>
              <a:rPr lang="en-IN" sz="4000" dirty="0">
                <a:solidFill>
                  <a:schemeClr val="bg1"/>
                </a:solidFill>
                <a:latin typeface="Copperplate Gothic Bold" pitchFamily="34" charset="0"/>
              </a:rPr>
              <a:t> Devi</a:t>
            </a:r>
            <a:endParaRPr lang="en-US" sz="4000" dirty="0">
              <a:solidFill>
                <a:schemeClr val="bg1"/>
              </a:solidFill>
              <a:latin typeface="Copperplate Gothic Bold"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terpreting Seaborn Visualiza.png"/>
          <p:cNvPicPr>
            <a:picLocks noChangeAspect="1"/>
          </p:cNvPicPr>
          <p:nvPr/>
        </p:nvPicPr>
        <p:blipFill>
          <a:blip r:embed="rId2"/>
          <a:stretch>
            <a:fillRect/>
          </a:stretch>
        </p:blipFill>
        <p:spPr>
          <a:xfrm>
            <a:off x="0" y="0"/>
            <a:ext cx="14630399"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aborn for Feature Engineerin.png"/>
          <p:cNvPicPr>
            <a:picLocks noChangeAspect="1"/>
          </p:cNvPicPr>
          <p:nvPr/>
        </p:nvPicPr>
        <p:blipFill>
          <a:blip r:embed="rId2"/>
          <a:stretch>
            <a:fillRect/>
          </a:stretch>
        </p:blipFill>
        <p:spPr>
          <a:xfrm>
            <a:off x="0" y="0"/>
            <a:ext cx="14630399"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ain-Test Split_ Foundation o.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derstanding Regular Expressi.png"/>
          <p:cNvPicPr>
            <a:picLocks noChangeAspect="1"/>
          </p:cNvPicPr>
          <p:nvPr/>
        </p:nvPicPr>
        <p:blipFill>
          <a:blip r:embed="rId2"/>
          <a:stretch>
            <a:fillRect/>
          </a:stretch>
        </p:blipFill>
        <p:spPr>
          <a:xfrm>
            <a:off x="0" y="0"/>
            <a:ext cx="14630399" cy="8229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rsing CSV Files in Machine L.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eature Engineering using Regu.png"/>
          <p:cNvPicPr>
            <a:picLocks noChangeAspect="1"/>
          </p:cNvPicPr>
          <p:nvPr/>
        </p:nvPicPr>
        <p:blipFill>
          <a:blip r:embed="rId2"/>
          <a:stretch>
            <a:fillRect/>
          </a:stretch>
        </p:blipFill>
        <p:spPr>
          <a:xfrm>
            <a:off x="0" y="0"/>
            <a:ext cx="14630399" cy="8229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utomating Data Preprocessing .png"/>
          <p:cNvPicPr>
            <a:picLocks noChangeAspect="1"/>
          </p:cNvPicPr>
          <p:nvPr/>
        </p:nvPicPr>
        <p:blipFill>
          <a:blip r:embed="rId2"/>
          <a:stretch>
            <a:fillRect/>
          </a:stretch>
        </p:blipFill>
        <p:spPr>
          <a:xfrm>
            <a:off x="0" y="0"/>
            <a:ext cx="14630399" cy="8229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dvantages of Using Regular Ex.png"/>
          <p:cNvPicPr>
            <a:picLocks noChangeAspect="1"/>
          </p:cNvPicPr>
          <p:nvPr/>
        </p:nvPicPr>
        <p:blipFill>
          <a:blip r:embed="rId2"/>
          <a:stretch>
            <a:fillRect/>
          </a:stretch>
        </p:blipFill>
        <p:spPr>
          <a:xfrm>
            <a:off x="0" y="0"/>
            <a:ext cx="14630399" cy="8229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2002" y="972503"/>
            <a:ext cx="7579995" cy="1396603"/>
          </a:xfrm>
          <a:prstGeom prst="rect">
            <a:avLst/>
          </a:prstGeom>
          <a:noFill/>
          <a:ln/>
        </p:spPr>
        <p:txBody>
          <a:bodyPr wrap="square" lIns="0" tIns="0" rIns="0" bIns="0" rtlCol="0" anchor="t"/>
          <a:lstStyle/>
          <a:p>
            <a:pPr marL="0" indent="0">
              <a:lnSpc>
                <a:spcPts val="5450"/>
              </a:lnSpc>
              <a:buNone/>
            </a:pPr>
            <a:r>
              <a:rPr lang="en-US" sz="4350" dirty="0">
                <a:solidFill>
                  <a:srgbClr val="F5F0F0"/>
                </a:solidFill>
                <a:latin typeface="Asar" pitchFamily="34" charset="0"/>
                <a:ea typeface="Asar" pitchFamily="34" charset="-122"/>
                <a:cs typeface="Asar" pitchFamily="34" charset="-120"/>
              </a:rPr>
              <a:t>Feature Engineering for Fake News Classification</a:t>
            </a:r>
            <a:endParaRPr lang="en-US" sz="4350" dirty="0"/>
          </a:p>
        </p:txBody>
      </p:sp>
      <p:sp>
        <p:nvSpPr>
          <p:cNvPr id="4" name="Shape 1"/>
          <p:cNvSpPr/>
          <p:nvPr/>
        </p:nvSpPr>
        <p:spPr>
          <a:xfrm>
            <a:off x="782002" y="2955608"/>
            <a:ext cx="502682" cy="502682"/>
          </a:xfrm>
          <a:prstGeom prst="roundRect">
            <a:avLst>
              <a:gd name="adj" fmla="val 18670"/>
            </a:avLst>
          </a:prstGeom>
          <a:solidFill>
            <a:srgbClr val="003180"/>
          </a:solidFill>
          <a:ln w="7620">
            <a:solidFill>
              <a:srgbClr val="194A99"/>
            </a:solidFill>
            <a:prstDash val="solid"/>
          </a:ln>
        </p:spPr>
      </p:sp>
      <p:sp>
        <p:nvSpPr>
          <p:cNvPr id="5" name="Text 2"/>
          <p:cNvSpPr/>
          <p:nvPr/>
        </p:nvSpPr>
        <p:spPr>
          <a:xfrm>
            <a:off x="956191" y="3039308"/>
            <a:ext cx="154186" cy="335161"/>
          </a:xfrm>
          <a:prstGeom prst="rect">
            <a:avLst/>
          </a:prstGeom>
          <a:noFill/>
          <a:ln/>
        </p:spPr>
        <p:txBody>
          <a:bodyPr wrap="none" lIns="0" tIns="0" rIns="0" bIns="0" rtlCol="0" anchor="t"/>
          <a:lstStyle/>
          <a:p>
            <a:pPr marL="0" indent="0" algn="ctr">
              <a:lnSpc>
                <a:spcPts val="2600"/>
              </a:lnSpc>
              <a:buNone/>
            </a:pPr>
            <a:r>
              <a:rPr lang="en-US" sz="2600" dirty="0">
                <a:solidFill>
                  <a:srgbClr val="E2E6E9"/>
                </a:solidFill>
                <a:latin typeface="Asar" pitchFamily="34" charset="0"/>
                <a:ea typeface="Asar" pitchFamily="34" charset="-122"/>
                <a:cs typeface="Asar" pitchFamily="34" charset="-120"/>
              </a:rPr>
              <a:t>1</a:t>
            </a:r>
            <a:endParaRPr lang="en-US" sz="2600" dirty="0"/>
          </a:p>
        </p:txBody>
      </p:sp>
      <p:sp>
        <p:nvSpPr>
          <p:cNvPr id="6" name="Text 3"/>
          <p:cNvSpPr/>
          <p:nvPr/>
        </p:nvSpPr>
        <p:spPr>
          <a:xfrm>
            <a:off x="1508046" y="2955608"/>
            <a:ext cx="2793087" cy="349091"/>
          </a:xfrm>
          <a:prstGeom prst="rect">
            <a:avLst/>
          </a:prstGeom>
          <a:noFill/>
          <a:ln/>
        </p:spPr>
        <p:txBody>
          <a:bodyPr wrap="none" lIns="0" tIns="0" rIns="0" bIns="0" rtlCol="0" anchor="t"/>
          <a:lstStyle/>
          <a:p>
            <a:pPr marL="0" indent="0">
              <a:lnSpc>
                <a:spcPts val="2700"/>
              </a:lnSpc>
              <a:buNone/>
            </a:pPr>
            <a:r>
              <a:rPr lang="en-US" sz="2150" dirty="0">
                <a:solidFill>
                  <a:srgbClr val="E2E6E9"/>
                </a:solidFill>
                <a:latin typeface="Asar" pitchFamily="34" charset="0"/>
                <a:ea typeface="Asar" pitchFamily="34" charset="-122"/>
                <a:cs typeface="Asar" pitchFamily="34" charset="-120"/>
              </a:rPr>
              <a:t>Textual Features</a:t>
            </a:r>
            <a:endParaRPr lang="en-US" sz="2150" dirty="0"/>
          </a:p>
        </p:txBody>
      </p:sp>
      <p:sp>
        <p:nvSpPr>
          <p:cNvPr id="7" name="Text 4"/>
          <p:cNvSpPr/>
          <p:nvPr/>
        </p:nvSpPr>
        <p:spPr>
          <a:xfrm>
            <a:off x="1508046" y="3438763"/>
            <a:ext cx="2952274" cy="1430179"/>
          </a:xfrm>
          <a:prstGeom prst="rect">
            <a:avLst/>
          </a:prstGeom>
          <a:noFill/>
          <a:ln/>
        </p:spPr>
        <p:txBody>
          <a:bodyPr wrap="square" lIns="0" tIns="0" rIns="0" bIns="0" rtlCol="0" anchor="t"/>
          <a:lstStyle/>
          <a:p>
            <a:pPr marL="0" indent="0">
              <a:lnSpc>
                <a:spcPts val="2800"/>
              </a:lnSpc>
              <a:buNone/>
            </a:pPr>
            <a:r>
              <a:rPr lang="en-US" sz="1750" dirty="0">
                <a:solidFill>
                  <a:srgbClr val="E2E6E9"/>
                </a:solidFill>
                <a:latin typeface="Asar" pitchFamily="34" charset="0"/>
                <a:ea typeface="Asar" pitchFamily="34" charset="-122"/>
                <a:cs typeface="Asar" pitchFamily="34" charset="-120"/>
              </a:rPr>
              <a:t>Linguistic features like word choice, sentence structure, and use of emotional language can be indicators of fake news.</a:t>
            </a:r>
            <a:endParaRPr lang="en-US" sz="1750" dirty="0"/>
          </a:p>
        </p:txBody>
      </p:sp>
      <p:sp>
        <p:nvSpPr>
          <p:cNvPr id="8" name="Shape 5"/>
          <p:cNvSpPr/>
          <p:nvPr/>
        </p:nvSpPr>
        <p:spPr>
          <a:xfrm>
            <a:off x="4683681" y="2955608"/>
            <a:ext cx="502682" cy="502682"/>
          </a:xfrm>
          <a:prstGeom prst="roundRect">
            <a:avLst>
              <a:gd name="adj" fmla="val 18670"/>
            </a:avLst>
          </a:prstGeom>
          <a:solidFill>
            <a:srgbClr val="003180"/>
          </a:solidFill>
          <a:ln w="7620">
            <a:solidFill>
              <a:srgbClr val="194A99"/>
            </a:solidFill>
            <a:prstDash val="solid"/>
          </a:ln>
        </p:spPr>
      </p:sp>
      <p:sp>
        <p:nvSpPr>
          <p:cNvPr id="9" name="Text 6"/>
          <p:cNvSpPr/>
          <p:nvPr/>
        </p:nvSpPr>
        <p:spPr>
          <a:xfrm>
            <a:off x="4840843" y="3039308"/>
            <a:ext cx="188357" cy="335161"/>
          </a:xfrm>
          <a:prstGeom prst="rect">
            <a:avLst/>
          </a:prstGeom>
          <a:noFill/>
          <a:ln/>
        </p:spPr>
        <p:txBody>
          <a:bodyPr wrap="none" lIns="0" tIns="0" rIns="0" bIns="0" rtlCol="0" anchor="t"/>
          <a:lstStyle/>
          <a:p>
            <a:pPr marL="0" indent="0" algn="ctr">
              <a:lnSpc>
                <a:spcPts val="2600"/>
              </a:lnSpc>
              <a:buNone/>
            </a:pPr>
            <a:r>
              <a:rPr lang="en-US" sz="2600" dirty="0">
                <a:solidFill>
                  <a:srgbClr val="E2E6E9"/>
                </a:solidFill>
                <a:latin typeface="Asar" pitchFamily="34" charset="0"/>
                <a:ea typeface="Asar" pitchFamily="34" charset="-122"/>
                <a:cs typeface="Asar" pitchFamily="34" charset="-120"/>
              </a:rPr>
              <a:t>2</a:t>
            </a:r>
            <a:endParaRPr lang="en-US" sz="2600" dirty="0"/>
          </a:p>
        </p:txBody>
      </p:sp>
      <p:sp>
        <p:nvSpPr>
          <p:cNvPr id="10" name="Text 7"/>
          <p:cNvSpPr/>
          <p:nvPr/>
        </p:nvSpPr>
        <p:spPr>
          <a:xfrm>
            <a:off x="5409724" y="2955608"/>
            <a:ext cx="2793087" cy="349091"/>
          </a:xfrm>
          <a:prstGeom prst="rect">
            <a:avLst/>
          </a:prstGeom>
          <a:noFill/>
          <a:ln/>
        </p:spPr>
        <p:txBody>
          <a:bodyPr wrap="none" lIns="0" tIns="0" rIns="0" bIns="0" rtlCol="0" anchor="t"/>
          <a:lstStyle/>
          <a:p>
            <a:pPr marL="0" indent="0">
              <a:lnSpc>
                <a:spcPts val="2700"/>
              </a:lnSpc>
              <a:buNone/>
            </a:pPr>
            <a:r>
              <a:rPr lang="en-US" sz="2150" dirty="0">
                <a:solidFill>
                  <a:srgbClr val="E2E6E9"/>
                </a:solidFill>
                <a:latin typeface="Asar" pitchFamily="34" charset="0"/>
                <a:ea typeface="Asar" pitchFamily="34" charset="-122"/>
                <a:cs typeface="Asar" pitchFamily="34" charset="-120"/>
              </a:rPr>
              <a:t>Source Credibility</a:t>
            </a:r>
            <a:endParaRPr lang="en-US" sz="2150" dirty="0"/>
          </a:p>
        </p:txBody>
      </p:sp>
      <p:sp>
        <p:nvSpPr>
          <p:cNvPr id="11" name="Text 8"/>
          <p:cNvSpPr/>
          <p:nvPr/>
        </p:nvSpPr>
        <p:spPr>
          <a:xfrm>
            <a:off x="5409724" y="3438763"/>
            <a:ext cx="2952274" cy="1430179"/>
          </a:xfrm>
          <a:prstGeom prst="rect">
            <a:avLst/>
          </a:prstGeom>
          <a:noFill/>
          <a:ln/>
        </p:spPr>
        <p:txBody>
          <a:bodyPr wrap="square" lIns="0" tIns="0" rIns="0" bIns="0" rtlCol="0" anchor="t"/>
          <a:lstStyle/>
          <a:p>
            <a:pPr marL="0" indent="0">
              <a:lnSpc>
                <a:spcPts val="2800"/>
              </a:lnSpc>
              <a:buNone/>
            </a:pPr>
            <a:r>
              <a:rPr lang="en-US" sz="1750" dirty="0">
                <a:solidFill>
                  <a:srgbClr val="E2E6E9"/>
                </a:solidFill>
                <a:latin typeface="Asar" pitchFamily="34" charset="0"/>
                <a:ea typeface="Asar" pitchFamily="34" charset="-122"/>
                <a:cs typeface="Asar" pitchFamily="34" charset="-120"/>
              </a:rPr>
              <a:t>Information about the source of the article, such as its reputation and history, can be used to assess its reliability.</a:t>
            </a:r>
            <a:endParaRPr lang="en-US" sz="1750" dirty="0"/>
          </a:p>
        </p:txBody>
      </p:sp>
      <p:sp>
        <p:nvSpPr>
          <p:cNvPr id="12" name="Shape 9"/>
          <p:cNvSpPr/>
          <p:nvPr/>
        </p:nvSpPr>
        <p:spPr>
          <a:xfrm>
            <a:off x="782002" y="5343644"/>
            <a:ext cx="502682" cy="502682"/>
          </a:xfrm>
          <a:prstGeom prst="roundRect">
            <a:avLst>
              <a:gd name="adj" fmla="val 18670"/>
            </a:avLst>
          </a:prstGeom>
          <a:solidFill>
            <a:srgbClr val="003180"/>
          </a:solidFill>
          <a:ln w="7620">
            <a:solidFill>
              <a:srgbClr val="194A99"/>
            </a:solidFill>
            <a:prstDash val="solid"/>
          </a:ln>
        </p:spPr>
      </p:sp>
      <p:sp>
        <p:nvSpPr>
          <p:cNvPr id="13" name="Text 10"/>
          <p:cNvSpPr/>
          <p:nvPr/>
        </p:nvSpPr>
        <p:spPr>
          <a:xfrm>
            <a:off x="939998" y="5427345"/>
            <a:ext cx="186690" cy="335161"/>
          </a:xfrm>
          <a:prstGeom prst="rect">
            <a:avLst/>
          </a:prstGeom>
          <a:noFill/>
          <a:ln/>
        </p:spPr>
        <p:txBody>
          <a:bodyPr wrap="none" lIns="0" tIns="0" rIns="0" bIns="0" rtlCol="0" anchor="t"/>
          <a:lstStyle/>
          <a:p>
            <a:pPr marL="0" indent="0" algn="ctr">
              <a:lnSpc>
                <a:spcPts val="2600"/>
              </a:lnSpc>
              <a:buNone/>
            </a:pPr>
            <a:r>
              <a:rPr lang="en-US" sz="2600" dirty="0">
                <a:solidFill>
                  <a:srgbClr val="E2E6E9"/>
                </a:solidFill>
                <a:latin typeface="Asar" pitchFamily="34" charset="0"/>
                <a:ea typeface="Asar" pitchFamily="34" charset="-122"/>
                <a:cs typeface="Asar" pitchFamily="34" charset="-120"/>
              </a:rPr>
              <a:t>3</a:t>
            </a:r>
            <a:endParaRPr lang="en-US" sz="2600" dirty="0"/>
          </a:p>
        </p:txBody>
      </p:sp>
      <p:sp>
        <p:nvSpPr>
          <p:cNvPr id="14" name="Text 11"/>
          <p:cNvSpPr/>
          <p:nvPr/>
        </p:nvSpPr>
        <p:spPr>
          <a:xfrm>
            <a:off x="1508046" y="5343644"/>
            <a:ext cx="2793087" cy="349091"/>
          </a:xfrm>
          <a:prstGeom prst="rect">
            <a:avLst/>
          </a:prstGeom>
          <a:noFill/>
          <a:ln/>
        </p:spPr>
        <p:txBody>
          <a:bodyPr wrap="none" lIns="0" tIns="0" rIns="0" bIns="0" rtlCol="0" anchor="t"/>
          <a:lstStyle/>
          <a:p>
            <a:pPr marL="0" indent="0">
              <a:lnSpc>
                <a:spcPts val="2700"/>
              </a:lnSpc>
              <a:buNone/>
            </a:pPr>
            <a:r>
              <a:rPr lang="en-US" sz="2150" dirty="0">
                <a:solidFill>
                  <a:srgbClr val="E2E6E9"/>
                </a:solidFill>
                <a:latin typeface="Asar" pitchFamily="34" charset="0"/>
                <a:ea typeface="Asar" pitchFamily="34" charset="-122"/>
                <a:cs typeface="Asar" pitchFamily="34" charset="-120"/>
              </a:rPr>
              <a:t>Social Media Signals</a:t>
            </a:r>
            <a:endParaRPr lang="en-US" sz="2150" dirty="0"/>
          </a:p>
        </p:txBody>
      </p:sp>
      <p:sp>
        <p:nvSpPr>
          <p:cNvPr id="15" name="Text 12"/>
          <p:cNvSpPr/>
          <p:nvPr/>
        </p:nvSpPr>
        <p:spPr>
          <a:xfrm>
            <a:off x="1508046" y="5826800"/>
            <a:ext cx="2952274" cy="1430179"/>
          </a:xfrm>
          <a:prstGeom prst="rect">
            <a:avLst/>
          </a:prstGeom>
          <a:noFill/>
          <a:ln/>
        </p:spPr>
        <p:txBody>
          <a:bodyPr wrap="square" lIns="0" tIns="0" rIns="0" bIns="0" rtlCol="0" anchor="t"/>
          <a:lstStyle/>
          <a:p>
            <a:pPr marL="0" indent="0">
              <a:lnSpc>
                <a:spcPts val="2800"/>
              </a:lnSpc>
              <a:buNone/>
            </a:pPr>
            <a:r>
              <a:rPr lang="en-US" sz="1750" dirty="0">
                <a:solidFill>
                  <a:srgbClr val="E2E6E9"/>
                </a:solidFill>
                <a:latin typeface="Asar" pitchFamily="34" charset="0"/>
                <a:ea typeface="Asar" pitchFamily="34" charset="-122"/>
                <a:cs typeface="Asar" pitchFamily="34" charset="-120"/>
              </a:rPr>
              <a:t>The way an article is shared and interacted with on social media can be indicative of its authenticity.</a:t>
            </a:r>
            <a:endParaRPr lang="en-US" sz="1750" dirty="0"/>
          </a:p>
        </p:txBody>
      </p:sp>
      <p:sp>
        <p:nvSpPr>
          <p:cNvPr id="16" name="Shape 13"/>
          <p:cNvSpPr/>
          <p:nvPr/>
        </p:nvSpPr>
        <p:spPr>
          <a:xfrm>
            <a:off x="4683681" y="5343644"/>
            <a:ext cx="502682" cy="502682"/>
          </a:xfrm>
          <a:prstGeom prst="roundRect">
            <a:avLst>
              <a:gd name="adj" fmla="val 18670"/>
            </a:avLst>
          </a:prstGeom>
          <a:solidFill>
            <a:srgbClr val="003180"/>
          </a:solidFill>
          <a:ln w="7620">
            <a:solidFill>
              <a:srgbClr val="194A99"/>
            </a:solidFill>
            <a:prstDash val="solid"/>
          </a:ln>
        </p:spPr>
      </p:sp>
      <p:sp>
        <p:nvSpPr>
          <p:cNvPr id="17" name="Text 14"/>
          <p:cNvSpPr/>
          <p:nvPr/>
        </p:nvSpPr>
        <p:spPr>
          <a:xfrm>
            <a:off x="4841438" y="5427345"/>
            <a:ext cx="187047" cy="335161"/>
          </a:xfrm>
          <a:prstGeom prst="rect">
            <a:avLst/>
          </a:prstGeom>
          <a:noFill/>
          <a:ln/>
        </p:spPr>
        <p:txBody>
          <a:bodyPr wrap="none" lIns="0" tIns="0" rIns="0" bIns="0" rtlCol="0" anchor="t"/>
          <a:lstStyle/>
          <a:p>
            <a:pPr marL="0" indent="0" algn="ctr">
              <a:lnSpc>
                <a:spcPts val="2600"/>
              </a:lnSpc>
              <a:buNone/>
            </a:pPr>
            <a:r>
              <a:rPr lang="en-US" sz="2600" dirty="0">
                <a:solidFill>
                  <a:srgbClr val="E2E6E9"/>
                </a:solidFill>
                <a:latin typeface="Asar" pitchFamily="34" charset="0"/>
                <a:ea typeface="Asar" pitchFamily="34" charset="-122"/>
                <a:cs typeface="Asar" pitchFamily="34" charset="-120"/>
              </a:rPr>
              <a:t>4</a:t>
            </a:r>
            <a:endParaRPr lang="en-US" sz="2600" dirty="0"/>
          </a:p>
        </p:txBody>
      </p:sp>
      <p:sp>
        <p:nvSpPr>
          <p:cNvPr id="18" name="Text 15"/>
          <p:cNvSpPr/>
          <p:nvPr/>
        </p:nvSpPr>
        <p:spPr>
          <a:xfrm>
            <a:off x="5409724" y="5343644"/>
            <a:ext cx="2793087" cy="349091"/>
          </a:xfrm>
          <a:prstGeom prst="rect">
            <a:avLst/>
          </a:prstGeom>
          <a:noFill/>
          <a:ln/>
        </p:spPr>
        <p:txBody>
          <a:bodyPr wrap="none" lIns="0" tIns="0" rIns="0" bIns="0" rtlCol="0" anchor="t"/>
          <a:lstStyle/>
          <a:p>
            <a:pPr marL="0" indent="0">
              <a:lnSpc>
                <a:spcPts val="2700"/>
              </a:lnSpc>
              <a:buNone/>
            </a:pPr>
            <a:r>
              <a:rPr lang="en-US" sz="2150" dirty="0">
                <a:solidFill>
                  <a:srgbClr val="E2E6E9"/>
                </a:solidFill>
                <a:latin typeface="Asar" pitchFamily="34" charset="0"/>
                <a:ea typeface="Asar" pitchFamily="34" charset="-122"/>
                <a:cs typeface="Asar" pitchFamily="34" charset="-120"/>
              </a:rPr>
              <a:t>Visual Content</a:t>
            </a:r>
            <a:endParaRPr lang="en-US" sz="2150" dirty="0"/>
          </a:p>
        </p:txBody>
      </p:sp>
      <p:sp>
        <p:nvSpPr>
          <p:cNvPr id="19" name="Text 16"/>
          <p:cNvSpPr/>
          <p:nvPr/>
        </p:nvSpPr>
        <p:spPr>
          <a:xfrm>
            <a:off x="5409724" y="5826800"/>
            <a:ext cx="2952274" cy="1072634"/>
          </a:xfrm>
          <a:prstGeom prst="rect">
            <a:avLst/>
          </a:prstGeom>
          <a:noFill/>
          <a:ln/>
        </p:spPr>
        <p:txBody>
          <a:bodyPr wrap="square" lIns="0" tIns="0" rIns="0" bIns="0" rtlCol="0" anchor="t"/>
          <a:lstStyle/>
          <a:p>
            <a:pPr marL="0" indent="0">
              <a:lnSpc>
                <a:spcPts val="2800"/>
              </a:lnSpc>
              <a:buNone/>
            </a:pPr>
            <a:r>
              <a:rPr lang="en-US" sz="1750" dirty="0">
                <a:solidFill>
                  <a:srgbClr val="E2E6E9"/>
                </a:solidFill>
                <a:latin typeface="Asar" pitchFamily="34" charset="0"/>
                <a:ea typeface="Asar" pitchFamily="34" charset="-122"/>
                <a:cs typeface="Asar" pitchFamily="34" charset="-120"/>
              </a:rPr>
              <a:t>The presence of manipulated or misleading images or videos can be a red flag for fake news.</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0905" y="666274"/>
            <a:ext cx="7534989" cy="1436608"/>
          </a:xfrm>
          <a:prstGeom prst="rect">
            <a:avLst/>
          </a:prstGeom>
          <a:noFill/>
          <a:ln/>
        </p:spPr>
        <p:txBody>
          <a:bodyPr wrap="square" lIns="0" tIns="0" rIns="0" bIns="0" rtlCol="0" anchor="t"/>
          <a:lstStyle/>
          <a:p>
            <a:pPr marL="0" indent="0">
              <a:lnSpc>
                <a:spcPts val="5650"/>
              </a:lnSpc>
              <a:buNone/>
            </a:pPr>
            <a:r>
              <a:rPr lang="en-US" sz="4500" dirty="0">
                <a:solidFill>
                  <a:srgbClr val="F5F0F0"/>
                </a:solidFill>
                <a:latin typeface="Asar" pitchFamily="34" charset="0"/>
                <a:ea typeface="Asar" pitchFamily="34" charset="-122"/>
                <a:cs typeface="Asar" pitchFamily="34" charset="-120"/>
              </a:rPr>
              <a:t>Supervised Learning Approaches</a:t>
            </a:r>
            <a:endParaRPr lang="en-US" sz="4500" dirty="0"/>
          </a:p>
        </p:txBody>
      </p:sp>
      <p:sp>
        <p:nvSpPr>
          <p:cNvPr id="4" name="Shape 1"/>
          <p:cNvSpPr/>
          <p:nvPr/>
        </p:nvSpPr>
        <p:spPr>
          <a:xfrm>
            <a:off x="6290905" y="2447687"/>
            <a:ext cx="3652599" cy="3178493"/>
          </a:xfrm>
          <a:prstGeom prst="roundRect">
            <a:avLst>
              <a:gd name="adj" fmla="val 3038"/>
            </a:avLst>
          </a:prstGeom>
          <a:solidFill>
            <a:srgbClr val="003180"/>
          </a:solidFill>
          <a:ln w="7620">
            <a:solidFill>
              <a:srgbClr val="194A99"/>
            </a:solidFill>
            <a:prstDash val="solid"/>
          </a:ln>
        </p:spPr>
      </p:sp>
      <p:sp>
        <p:nvSpPr>
          <p:cNvPr id="5" name="Text 2"/>
          <p:cNvSpPr/>
          <p:nvPr/>
        </p:nvSpPr>
        <p:spPr>
          <a:xfrm>
            <a:off x="6528316" y="2685098"/>
            <a:ext cx="3000613" cy="359092"/>
          </a:xfrm>
          <a:prstGeom prst="rect">
            <a:avLst/>
          </a:prstGeom>
          <a:noFill/>
          <a:ln/>
        </p:spPr>
        <p:txBody>
          <a:bodyPr wrap="none" lIns="0" tIns="0" rIns="0" bIns="0" rtlCol="0" anchor="t"/>
          <a:lstStyle/>
          <a:p>
            <a:pPr marL="0" indent="0">
              <a:lnSpc>
                <a:spcPts val="2800"/>
              </a:lnSpc>
              <a:buNone/>
            </a:pPr>
            <a:r>
              <a:rPr lang="en-US" sz="2250" dirty="0">
                <a:solidFill>
                  <a:srgbClr val="E2E6E9"/>
                </a:solidFill>
                <a:latin typeface="Asar" pitchFamily="34" charset="0"/>
                <a:ea typeface="Asar" pitchFamily="34" charset="-122"/>
                <a:cs typeface="Asar" pitchFamily="34" charset="-120"/>
              </a:rPr>
              <a:t>Classification Algorithms</a:t>
            </a:r>
            <a:endParaRPr lang="en-US" sz="2250" dirty="0"/>
          </a:p>
        </p:txBody>
      </p:sp>
      <p:sp>
        <p:nvSpPr>
          <p:cNvPr id="6" name="Text 3"/>
          <p:cNvSpPr/>
          <p:nvPr/>
        </p:nvSpPr>
        <p:spPr>
          <a:xfrm>
            <a:off x="6528316" y="3182064"/>
            <a:ext cx="3177778" cy="1838920"/>
          </a:xfrm>
          <a:prstGeom prst="rect">
            <a:avLst/>
          </a:prstGeom>
          <a:noFill/>
          <a:ln/>
        </p:spPr>
        <p:txBody>
          <a:bodyPr wrap="square" lIns="0" tIns="0" rIns="0" bIns="0" rtlCol="0" anchor="t"/>
          <a:lstStyle/>
          <a:p>
            <a:pPr marL="0" indent="0">
              <a:lnSpc>
                <a:spcPts val="2850"/>
              </a:lnSpc>
              <a:buNone/>
            </a:pPr>
            <a:r>
              <a:rPr lang="en-US" sz="1800" dirty="0">
                <a:solidFill>
                  <a:srgbClr val="E2E6E9"/>
                </a:solidFill>
                <a:latin typeface="Asar" pitchFamily="34" charset="0"/>
                <a:ea typeface="Asar" pitchFamily="34" charset="-122"/>
                <a:cs typeface="Asar" pitchFamily="34" charset="-120"/>
              </a:rPr>
              <a:t>Algorithms like Naive Bayes, Support Vector Machines, and Logistic Regression can be trained on labeled datasets to classify articles as fake or real.</a:t>
            </a:r>
            <a:endParaRPr lang="en-US" sz="1800" dirty="0"/>
          </a:p>
        </p:txBody>
      </p:sp>
      <p:sp>
        <p:nvSpPr>
          <p:cNvPr id="7" name="Shape 4"/>
          <p:cNvSpPr/>
          <p:nvPr/>
        </p:nvSpPr>
        <p:spPr>
          <a:xfrm>
            <a:off x="10173295" y="2447687"/>
            <a:ext cx="3652599" cy="3178493"/>
          </a:xfrm>
          <a:prstGeom prst="roundRect">
            <a:avLst>
              <a:gd name="adj" fmla="val 3038"/>
            </a:avLst>
          </a:prstGeom>
          <a:solidFill>
            <a:srgbClr val="003180"/>
          </a:solidFill>
          <a:ln w="7620">
            <a:solidFill>
              <a:srgbClr val="194A99"/>
            </a:solidFill>
            <a:prstDash val="solid"/>
          </a:ln>
        </p:spPr>
      </p:sp>
      <p:sp>
        <p:nvSpPr>
          <p:cNvPr id="8" name="Text 5"/>
          <p:cNvSpPr/>
          <p:nvPr/>
        </p:nvSpPr>
        <p:spPr>
          <a:xfrm>
            <a:off x="10410706" y="2685098"/>
            <a:ext cx="2873454" cy="359092"/>
          </a:xfrm>
          <a:prstGeom prst="rect">
            <a:avLst/>
          </a:prstGeom>
          <a:noFill/>
          <a:ln/>
        </p:spPr>
        <p:txBody>
          <a:bodyPr wrap="none" lIns="0" tIns="0" rIns="0" bIns="0" rtlCol="0" anchor="t"/>
          <a:lstStyle/>
          <a:p>
            <a:pPr marL="0" indent="0">
              <a:lnSpc>
                <a:spcPts val="2800"/>
              </a:lnSpc>
              <a:buNone/>
            </a:pPr>
            <a:r>
              <a:rPr lang="en-US" sz="2250" dirty="0">
                <a:solidFill>
                  <a:srgbClr val="E2E6E9"/>
                </a:solidFill>
                <a:latin typeface="Asar" pitchFamily="34" charset="0"/>
                <a:ea typeface="Asar" pitchFamily="34" charset="-122"/>
                <a:cs typeface="Asar" pitchFamily="34" charset="-120"/>
              </a:rPr>
              <a:t>Neural Networks</a:t>
            </a:r>
            <a:endParaRPr lang="en-US" sz="2250" dirty="0"/>
          </a:p>
        </p:txBody>
      </p:sp>
      <p:sp>
        <p:nvSpPr>
          <p:cNvPr id="9" name="Text 6"/>
          <p:cNvSpPr/>
          <p:nvPr/>
        </p:nvSpPr>
        <p:spPr>
          <a:xfrm>
            <a:off x="10410706" y="3182064"/>
            <a:ext cx="3177778" cy="2206704"/>
          </a:xfrm>
          <a:prstGeom prst="rect">
            <a:avLst/>
          </a:prstGeom>
          <a:noFill/>
          <a:ln/>
        </p:spPr>
        <p:txBody>
          <a:bodyPr wrap="square" lIns="0" tIns="0" rIns="0" bIns="0" rtlCol="0" anchor="t"/>
          <a:lstStyle/>
          <a:p>
            <a:pPr marL="0" indent="0">
              <a:lnSpc>
                <a:spcPts val="2850"/>
              </a:lnSpc>
              <a:buNone/>
            </a:pPr>
            <a:r>
              <a:rPr lang="en-US" sz="1800" dirty="0">
                <a:solidFill>
                  <a:srgbClr val="E2E6E9"/>
                </a:solidFill>
                <a:latin typeface="Asar" pitchFamily="34" charset="0"/>
                <a:ea typeface="Asar" pitchFamily="34" charset="-122"/>
                <a:cs typeface="Asar" pitchFamily="34" charset="-120"/>
              </a:rPr>
              <a:t>Deep learning models, such as recurrent neural networks (RNNs) and convolutional neural networks (CNNs), can learn complex patterns from text data.</a:t>
            </a:r>
            <a:endParaRPr lang="en-US" sz="1800" dirty="0"/>
          </a:p>
        </p:txBody>
      </p:sp>
      <p:sp>
        <p:nvSpPr>
          <p:cNvPr id="10" name="Shape 7"/>
          <p:cNvSpPr/>
          <p:nvPr/>
        </p:nvSpPr>
        <p:spPr>
          <a:xfrm>
            <a:off x="6290905" y="5855970"/>
            <a:ext cx="7534989" cy="1707356"/>
          </a:xfrm>
          <a:prstGeom prst="roundRect">
            <a:avLst>
              <a:gd name="adj" fmla="val 5655"/>
            </a:avLst>
          </a:prstGeom>
          <a:solidFill>
            <a:srgbClr val="003180"/>
          </a:solidFill>
          <a:ln w="7620">
            <a:solidFill>
              <a:srgbClr val="194A99"/>
            </a:solidFill>
            <a:prstDash val="solid"/>
          </a:ln>
        </p:spPr>
      </p:sp>
      <p:sp>
        <p:nvSpPr>
          <p:cNvPr id="11" name="Text 8"/>
          <p:cNvSpPr/>
          <p:nvPr/>
        </p:nvSpPr>
        <p:spPr>
          <a:xfrm>
            <a:off x="6528316" y="6093381"/>
            <a:ext cx="2873454" cy="359092"/>
          </a:xfrm>
          <a:prstGeom prst="rect">
            <a:avLst/>
          </a:prstGeom>
          <a:noFill/>
          <a:ln/>
        </p:spPr>
        <p:txBody>
          <a:bodyPr wrap="none" lIns="0" tIns="0" rIns="0" bIns="0" rtlCol="0" anchor="t"/>
          <a:lstStyle/>
          <a:p>
            <a:pPr marL="0" indent="0">
              <a:lnSpc>
                <a:spcPts val="2800"/>
              </a:lnSpc>
              <a:buNone/>
            </a:pPr>
            <a:r>
              <a:rPr lang="en-US" sz="2250" dirty="0">
                <a:solidFill>
                  <a:srgbClr val="E2E6E9"/>
                </a:solidFill>
                <a:latin typeface="Asar" pitchFamily="34" charset="0"/>
                <a:ea typeface="Asar" pitchFamily="34" charset="-122"/>
                <a:cs typeface="Asar" pitchFamily="34" charset="-120"/>
              </a:rPr>
              <a:t>Ensemble Methods</a:t>
            </a:r>
            <a:endParaRPr lang="en-US" sz="2250" dirty="0"/>
          </a:p>
        </p:txBody>
      </p:sp>
      <p:sp>
        <p:nvSpPr>
          <p:cNvPr id="12" name="Text 9"/>
          <p:cNvSpPr/>
          <p:nvPr/>
        </p:nvSpPr>
        <p:spPr>
          <a:xfrm>
            <a:off x="6528316" y="6590348"/>
            <a:ext cx="7060168" cy="735568"/>
          </a:xfrm>
          <a:prstGeom prst="rect">
            <a:avLst/>
          </a:prstGeom>
          <a:noFill/>
          <a:ln/>
        </p:spPr>
        <p:txBody>
          <a:bodyPr wrap="square" lIns="0" tIns="0" rIns="0" bIns="0" rtlCol="0" anchor="t"/>
          <a:lstStyle/>
          <a:p>
            <a:pPr marL="0" indent="0">
              <a:lnSpc>
                <a:spcPts val="2850"/>
              </a:lnSpc>
              <a:buNone/>
            </a:pPr>
            <a:r>
              <a:rPr lang="en-US" sz="1800" dirty="0">
                <a:solidFill>
                  <a:srgbClr val="E2E6E9"/>
                </a:solidFill>
                <a:latin typeface="Asar" pitchFamily="34" charset="0"/>
                <a:ea typeface="Asar" pitchFamily="34" charset="-122"/>
                <a:cs typeface="Asar" pitchFamily="34" charset="-120"/>
              </a:rPr>
              <a:t>Combining multiple machine learning models can improve the accuracy and robustness of fake news detection systems.</a:t>
            </a:r>
            <a:endParaRPr lang="en-US"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00890" y="609600"/>
            <a:ext cx="2533066" cy="1131079"/>
          </a:xfrm>
          <a:prstGeom prst="rect">
            <a:avLst/>
          </a:prstGeom>
        </p:spPr>
        <p:txBody>
          <a:bodyPr wrap="none">
            <a:spAutoFit/>
          </a:bodyPr>
          <a:lstStyle/>
          <a:p>
            <a:pPr algn="just">
              <a:lnSpc>
                <a:spcPts val="8350"/>
              </a:lnSpc>
            </a:pPr>
            <a:r>
              <a:rPr lang="en-IN" sz="6000" dirty="0">
                <a:solidFill>
                  <a:srgbClr val="F5F0F0"/>
                </a:solidFill>
                <a:latin typeface="Asar" pitchFamily="34" charset="0"/>
                <a:cs typeface="Asar" pitchFamily="34" charset="-120"/>
              </a:rPr>
              <a:t>Outline</a:t>
            </a:r>
            <a:endParaRPr lang="en-US" sz="6000" dirty="0"/>
          </a:p>
        </p:txBody>
      </p:sp>
      <p:sp>
        <p:nvSpPr>
          <p:cNvPr id="4" name="Rectangle 3"/>
          <p:cNvSpPr/>
          <p:nvPr/>
        </p:nvSpPr>
        <p:spPr>
          <a:xfrm>
            <a:off x="1907822" y="2065867"/>
            <a:ext cx="10239022" cy="6874190"/>
          </a:xfrm>
          <a:prstGeom prst="rect">
            <a:avLst/>
          </a:prstGeom>
        </p:spPr>
        <p:txBody>
          <a:bodyPr wrap="square">
            <a:spAutoFit/>
          </a:bodyPr>
          <a:lstStyle/>
          <a:p>
            <a:pPr>
              <a:lnSpc>
                <a:spcPct val="150000"/>
              </a:lnSpc>
              <a:buFont typeface="Wingdings" pitchFamily="2" charset="2"/>
              <a:buChar char="§"/>
            </a:pPr>
            <a:r>
              <a:rPr lang="en-US" sz="2400" dirty="0">
                <a:solidFill>
                  <a:schemeClr val="bg1"/>
                </a:solidFill>
                <a:latin typeface="Bodoni MT" pitchFamily="18" charset="0"/>
              </a:rPr>
              <a:t>Introduction to Fake News Detection</a:t>
            </a:r>
          </a:p>
          <a:p>
            <a:pPr>
              <a:lnSpc>
                <a:spcPct val="150000"/>
              </a:lnSpc>
              <a:buFont typeface="Wingdings" pitchFamily="2" charset="2"/>
              <a:buChar char="§"/>
            </a:pPr>
            <a:r>
              <a:rPr lang="en-US" sz="2400" dirty="0">
                <a:solidFill>
                  <a:schemeClr val="bg1"/>
                </a:solidFill>
                <a:latin typeface="Bodoni MT" pitchFamily="18" charset="0"/>
              </a:rPr>
              <a:t>Understanding the Spread of Misinformation</a:t>
            </a:r>
          </a:p>
          <a:p>
            <a:pPr>
              <a:lnSpc>
                <a:spcPct val="150000"/>
              </a:lnSpc>
              <a:buFont typeface="Wingdings" pitchFamily="2" charset="2"/>
              <a:buChar char="§"/>
            </a:pPr>
            <a:r>
              <a:rPr lang="en-US" sz="2400" dirty="0">
                <a:solidFill>
                  <a:schemeClr val="bg1"/>
                </a:solidFill>
                <a:latin typeface="Bodoni MT" pitchFamily="18" charset="0"/>
              </a:rPr>
              <a:t>The Role of Machine Learning in Fake News Detection</a:t>
            </a:r>
          </a:p>
          <a:p>
            <a:pPr>
              <a:lnSpc>
                <a:spcPct val="150000"/>
              </a:lnSpc>
              <a:buFont typeface="Wingdings" pitchFamily="2" charset="2"/>
              <a:buChar char="§"/>
            </a:pPr>
            <a:r>
              <a:rPr lang="en-US" sz="2400" dirty="0">
                <a:solidFill>
                  <a:schemeClr val="bg1"/>
                </a:solidFill>
                <a:latin typeface="Bodoni MT" pitchFamily="18" charset="0"/>
              </a:rPr>
              <a:t>Feature Engineering for Fake News Classification</a:t>
            </a:r>
          </a:p>
          <a:p>
            <a:pPr>
              <a:lnSpc>
                <a:spcPct val="150000"/>
              </a:lnSpc>
              <a:buFont typeface="Wingdings" pitchFamily="2" charset="2"/>
              <a:buChar char="§"/>
            </a:pPr>
            <a:r>
              <a:rPr lang="en-US" sz="2400" dirty="0">
                <a:solidFill>
                  <a:schemeClr val="bg1"/>
                </a:solidFill>
                <a:latin typeface="Bodoni MT" pitchFamily="18" charset="0"/>
              </a:rPr>
              <a:t>Supervised Learning Approaches</a:t>
            </a:r>
          </a:p>
          <a:p>
            <a:pPr>
              <a:lnSpc>
                <a:spcPct val="150000"/>
              </a:lnSpc>
              <a:buFont typeface="Wingdings" pitchFamily="2" charset="2"/>
              <a:buChar char="§"/>
            </a:pPr>
            <a:r>
              <a:rPr lang="en-US" sz="2400" dirty="0">
                <a:solidFill>
                  <a:schemeClr val="bg1"/>
                </a:solidFill>
                <a:latin typeface="Bodoni MT" pitchFamily="18" charset="0"/>
              </a:rPr>
              <a:t>Unsupervised Learning Techniques</a:t>
            </a:r>
          </a:p>
          <a:p>
            <a:pPr>
              <a:lnSpc>
                <a:spcPct val="150000"/>
              </a:lnSpc>
              <a:buFont typeface="Wingdings" pitchFamily="2" charset="2"/>
              <a:buChar char="§"/>
            </a:pPr>
            <a:r>
              <a:rPr lang="en-US" sz="2400" dirty="0">
                <a:solidFill>
                  <a:schemeClr val="bg1"/>
                </a:solidFill>
                <a:latin typeface="Bodoni MT" pitchFamily="18" charset="0"/>
              </a:rPr>
              <a:t>Evaluating Fake News Detection Models</a:t>
            </a:r>
          </a:p>
          <a:p>
            <a:pPr>
              <a:lnSpc>
                <a:spcPct val="150000"/>
              </a:lnSpc>
              <a:buFont typeface="Wingdings" pitchFamily="2" charset="2"/>
              <a:buChar char="§"/>
            </a:pPr>
            <a:r>
              <a:rPr lang="en-US" sz="2400" dirty="0">
                <a:solidFill>
                  <a:schemeClr val="bg1"/>
                </a:solidFill>
                <a:latin typeface="Bodoni MT" pitchFamily="18" charset="0"/>
              </a:rPr>
              <a:t>Challenges and Limitations</a:t>
            </a:r>
          </a:p>
          <a:p>
            <a:pPr>
              <a:lnSpc>
                <a:spcPct val="150000"/>
              </a:lnSpc>
              <a:buFont typeface="Wingdings" pitchFamily="2" charset="2"/>
              <a:buChar char="§"/>
            </a:pPr>
            <a:r>
              <a:rPr lang="en-US" sz="2400" dirty="0">
                <a:solidFill>
                  <a:schemeClr val="bg1"/>
                </a:solidFill>
                <a:latin typeface="Bodoni MT" pitchFamily="18" charset="0"/>
              </a:rPr>
              <a:t>Real-World Applications and Case Studies</a:t>
            </a:r>
          </a:p>
          <a:p>
            <a:pPr>
              <a:lnSpc>
                <a:spcPct val="150000"/>
              </a:lnSpc>
              <a:buFont typeface="Wingdings" pitchFamily="2" charset="2"/>
              <a:buChar char="§"/>
            </a:pPr>
            <a:r>
              <a:rPr lang="en-US" sz="2400" dirty="0">
                <a:solidFill>
                  <a:schemeClr val="bg1"/>
                </a:solidFill>
                <a:latin typeface="Bodoni MT" pitchFamily="18" charset="0"/>
              </a:rPr>
              <a:t>Conclusion and Future Directions</a:t>
            </a:r>
          </a:p>
          <a:p>
            <a:pPr>
              <a:lnSpc>
                <a:spcPct val="150000"/>
              </a:lnSpc>
            </a:pPr>
            <a:endParaRPr lang="en-US" sz="6000" dirty="0"/>
          </a:p>
        </p:txBody>
      </p:sp>
      <p:pic>
        <p:nvPicPr>
          <p:cNvPr id="6" name="image2.png"/>
          <p:cNvPicPr/>
          <p:nvPr/>
        </p:nvPicPr>
        <p:blipFill>
          <a:blip r:embed="rId2" cstate="print"/>
          <a:stretch>
            <a:fillRect/>
          </a:stretch>
        </p:blipFill>
        <p:spPr>
          <a:xfrm>
            <a:off x="12991226" y="0"/>
            <a:ext cx="1639174" cy="171931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3073" y="608290"/>
            <a:ext cx="7597854" cy="1380411"/>
          </a:xfrm>
          <a:prstGeom prst="rect">
            <a:avLst/>
          </a:prstGeom>
          <a:noFill/>
          <a:ln/>
        </p:spPr>
        <p:txBody>
          <a:bodyPr wrap="square" lIns="0" tIns="0" rIns="0" bIns="0" rtlCol="0" anchor="t"/>
          <a:lstStyle/>
          <a:p>
            <a:pPr marL="0" indent="0">
              <a:lnSpc>
                <a:spcPts val="5400"/>
              </a:lnSpc>
              <a:buNone/>
            </a:pPr>
            <a:r>
              <a:rPr lang="en-US" sz="4300" dirty="0">
                <a:solidFill>
                  <a:srgbClr val="F5F0F0"/>
                </a:solidFill>
                <a:latin typeface="Asar" pitchFamily="34" charset="0"/>
                <a:ea typeface="Asar" pitchFamily="34" charset="-122"/>
                <a:cs typeface="Asar" pitchFamily="34" charset="-120"/>
              </a:rPr>
              <a:t>Unsupervised Learning Techniques</a:t>
            </a:r>
            <a:endParaRPr lang="en-US" sz="4300" dirty="0"/>
          </a:p>
        </p:txBody>
      </p:sp>
      <p:pic>
        <p:nvPicPr>
          <p:cNvPr id="4" name="Image 1" descr="preencoded.png"/>
          <p:cNvPicPr>
            <a:picLocks noChangeAspect="1"/>
          </p:cNvPicPr>
          <p:nvPr/>
        </p:nvPicPr>
        <p:blipFill>
          <a:blip r:embed="rId4"/>
          <a:stretch>
            <a:fillRect/>
          </a:stretch>
        </p:blipFill>
        <p:spPr>
          <a:xfrm>
            <a:off x="773073" y="2319933"/>
            <a:ext cx="1104424" cy="1767126"/>
          </a:xfrm>
          <a:prstGeom prst="rect">
            <a:avLst/>
          </a:prstGeom>
        </p:spPr>
      </p:pic>
      <p:sp>
        <p:nvSpPr>
          <p:cNvPr id="5" name="Text 1"/>
          <p:cNvSpPr/>
          <p:nvPr/>
        </p:nvSpPr>
        <p:spPr>
          <a:xfrm>
            <a:off x="2208728" y="2540794"/>
            <a:ext cx="2761059"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Asar" pitchFamily="34" charset="0"/>
                <a:ea typeface="Asar" pitchFamily="34" charset="-122"/>
                <a:cs typeface="Asar" pitchFamily="34" charset="-120"/>
              </a:rPr>
              <a:t>Clustering</a:t>
            </a:r>
            <a:endParaRPr lang="en-US" sz="2150" dirty="0"/>
          </a:p>
        </p:txBody>
      </p:sp>
      <p:sp>
        <p:nvSpPr>
          <p:cNvPr id="6" name="Text 2"/>
          <p:cNvSpPr/>
          <p:nvPr/>
        </p:nvSpPr>
        <p:spPr>
          <a:xfrm>
            <a:off x="2208728" y="3018353"/>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Asar" pitchFamily="34" charset="0"/>
                <a:ea typeface="Asar" pitchFamily="34" charset="-122"/>
                <a:cs typeface="Asar" pitchFamily="34" charset="-120"/>
              </a:rPr>
              <a:t>Clustering algorithms can group similar articles together, potentially identifying clusters of fake news articles.</a:t>
            </a:r>
            <a:endParaRPr lang="en-US" sz="1700" dirty="0"/>
          </a:p>
        </p:txBody>
      </p:sp>
      <p:pic>
        <p:nvPicPr>
          <p:cNvPr id="7" name="Image 2" descr="preencoded.png"/>
          <p:cNvPicPr>
            <a:picLocks noChangeAspect="1"/>
          </p:cNvPicPr>
          <p:nvPr/>
        </p:nvPicPr>
        <p:blipFill>
          <a:blip r:embed="rId5"/>
          <a:stretch>
            <a:fillRect/>
          </a:stretch>
        </p:blipFill>
        <p:spPr>
          <a:xfrm>
            <a:off x="773073" y="4087058"/>
            <a:ext cx="1104424" cy="1767126"/>
          </a:xfrm>
          <a:prstGeom prst="rect">
            <a:avLst/>
          </a:prstGeom>
        </p:spPr>
      </p:pic>
      <p:sp>
        <p:nvSpPr>
          <p:cNvPr id="8" name="Text 3"/>
          <p:cNvSpPr/>
          <p:nvPr/>
        </p:nvSpPr>
        <p:spPr>
          <a:xfrm>
            <a:off x="2208728" y="4307919"/>
            <a:ext cx="2761059"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Asar" pitchFamily="34" charset="0"/>
                <a:ea typeface="Asar" pitchFamily="34" charset="-122"/>
                <a:cs typeface="Asar" pitchFamily="34" charset="-120"/>
              </a:rPr>
              <a:t>Anomaly Detection</a:t>
            </a:r>
            <a:endParaRPr lang="en-US" sz="2150" dirty="0"/>
          </a:p>
        </p:txBody>
      </p:sp>
      <p:sp>
        <p:nvSpPr>
          <p:cNvPr id="9" name="Text 4"/>
          <p:cNvSpPr/>
          <p:nvPr/>
        </p:nvSpPr>
        <p:spPr>
          <a:xfrm>
            <a:off x="2208728" y="4785479"/>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Asar" pitchFamily="34" charset="0"/>
                <a:ea typeface="Asar" pitchFamily="34" charset="-122"/>
                <a:cs typeface="Asar" pitchFamily="34" charset="-120"/>
              </a:rPr>
              <a:t>Algorithms can detect articles that deviate significantly from typical patterns, potentially indicating fake news.</a:t>
            </a:r>
            <a:endParaRPr lang="en-US" sz="1700" dirty="0"/>
          </a:p>
        </p:txBody>
      </p:sp>
      <p:pic>
        <p:nvPicPr>
          <p:cNvPr id="10" name="Image 3" descr="preencoded.png"/>
          <p:cNvPicPr>
            <a:picLocks noChangeAspect="1"/>
          </p:cNvPicPr>
          <p:nvPr/>
        </p:nvPicPr>
        <p:blipFill>
          <a:blip r:embed="rId6"/>
          <a:stretch>
            <a:fillRect/>
          </a:stretch>
        </p:blipFill>
        <p:spPr>
          <a:xfrm>
            <a:off x="773073" y="5854184"/>
            <a:ext cx="1104424" cy="1767126"/>
          </a:xfrm>
          <a:prstGeom prst="rect">
            <a:avLst/>
          </a:prstGeom>
        </p:spPr>
      </p:pic>
      <p:sp>
        <p:nvSpPr>
          <p:cNvPr id="11" name="Text 5"/>
          <p:cNvSpPr/>
          <p:nvPr/>
        </p:nvSpPr>
        <p:spPr>
          <a:xfrm>
            <a:off x="2208728" y="6075045"/>
            <a:ext cx="2761059"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Asar" pitchFamily="34" charset="0"/>
                <a:ea typeface="Asar" pitchFamily="34" charset="-122"/>
                <a:cs typeface="Asar" pitchFamily="34" charset="-120"/>
              </a:rPr>
              <a:t>Topic Modeling</a:t>
            </a:r>
            <a:endParaRPr lang="en-US" sz="2150" dirty="0"/>
          </a:p>
        </p:txBody>
      </p:sp>
      <p:sp>
        <p:nvSpPr>
          <p:cNvPr id="12" name="Text 6"/>
          <p:cNvSpPr/>
          <p:nvPr/>
        </p:nvSpPr>
        <p:spPr>
          <a:xfrm>
            <a:off x="2208728" y="6552605"/>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Asar" pitchFamily="34" charset="0"/>
                <a:ea typeface="Asar" pitchFamily="34" charset="-122"/>
                <a:cs typeface="Asar" pitchFamily="34" charset="-120"/>
              </a:rPr>
              <a:t>Topic modeling techniques can analyze the underlying topics in articles, helping to identify patterns associated with fake news.</a:t>
            </a:r>
            <a:endParaRPr lang="en-US" sz="17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2357" y="654606"/>
            <a:ext cx="7619286" cy="1361361"/>
          </a:xfrm>
          <a:prstGeom prst="rect">
            <a:avLst/>
          </a:prstGeom>
          <a:noFill/>
          <a:ln/>
        </p:spPr>
        <p:txBody>
          <a:bodyPr wrap="square" lIns="0" tIns="0" rIns="0" bIns="0" rtlCol="0" anchor="t"/>
          <a:lstStyle/>
          <a:p>
            <a:pPr marL="0" indent="0">
              <a:lnSpc>
                <a:spcPts val="5350"/>
              </a:lnSpc>
              <a:buNone/>
            </a:pPr>
            <a:r>
              <a:rPr lang="en-US" sz="4250" dirty="0">
                <a:solidFill>
                  <a:srgbClr val="F5F0F0"/>
                </a:solidFill>
                <a:latin typeface="Asar" pitchFamily="34" charset="0"/>
                <a:ea typeface="Asar" pitchFamily="34" charset="-122"/>
                <a:cs typeface="Asar" pitchFamily="34" charset="-120"/>
              </a:rPr>
              <a:t>Evaluating Fake News Detection Models</a:t>
            </a:r>
            <a:endParaRPr lang="en-US" sz="4250" dirty="0"/>
          </a:p>
        </p:txBody>
      </p:sp>
      <p:sp>
        <p:nvSpPr>
          <p:cNvPr id="4" name="Shape 1"/>
          <p:cNvSpPr/>
          <p:nvPr/>
        </p:nvSpPr>
        <p:spPr>
          <a:xfrm>
            <a:off x="762357" y="2342674"/>
            <a:ext cx="7619286" cy="5232321"/>
          </a:xfrm>
          <a:prstGeom prst="roundRect">
            <a:avLst>
              <a:gd name="adj" fmla="val 1749"/>
            </a:avLst>
          </a:prstGeom>
          <a:noFill/>
          <a:ln w="7620">
            <a:solidFill>
              <a:srgbClr val="FFFFFF">
                <a:alpha val="24000"/>
              </a:srgbClr>
            </a:solidFill>
            <a:prstDash val="solid"/>
          </a:ln>
        </p:spPr>
      </p:sp>
      <p:sp>
        <p:nvSpPr>
          <p:cNvPr id="5" name="Shape 2"/>
          <p:cNvSpPr/>
          <p:nvPr/>
        </p:nvSpPr>
        <p:spPr>
          <a:xfrm>
            <a:off x="769977" y="2350294"/>
            <a:ext cx="7604046" cy="625078"/>
          </a:xfrm>
          <a:prstGeom prst="rect">
            <a:avLst/>
          </a:prstGeom>
          <a:solidFill>
            <a:srgbClr val="FFFFFF">
              <a:alpha val="4000"/>
            </a:srgbClr>
          </a:solidFill>
          <a:ln/>
        </p:spPr>
      </p:sp>
      <p:sp>
        <p:nvSpPr>
          <p:cNvPr id="6" name="Text 3"/>
          <p:cNvSpPr/>
          <p:nvPr/>
        </p:nvSpPr>
        <p:spPr>
          <a:xfrm>
            <a:off x="987742" y="2488525"/>
            <a:ext cx="3362682" cy="348615"/>
          </a:xfrm>
          <a:prstGeom prst="rect">
            <a:avLst/>
          </a:prstGeom>
          <a:noFill/>
          <a:ln/>
        </p:spPr>
        <p:txBody>
          <a:bodyPr wrap="none" lIns="0" tIns="0" rIns="0" bIns="0" rtlCol="0" anchor="t"/>
          <a:lstStyle/>
          <a:p>
            <a:pPr marL="0" indent="0">
              <a:lnSpc>
                <a:spcPts val="2700"/>
              </a:lnSpc>
              <a:buNone/>
            </a:pPr>
            <a:r>
              <a:rPr lang="en-US" sz="1700" dirty="0">
                <a:solidFill>
                  <a:srgbClr val="E2E6E9"/>
                </a:solidFill>
                <a:latin typeface="Asar" pitchFamily="34" charset="0"/>
                <a:ea typeface="Asar" pitchFamily="34" charset="-122"/>
                <a:cs typeface="Asar" pitchFamily="34" charset="-120"/>
              </a:rPr>
              <a:t>Metric</a:t>
            </a:r>
            <a:endParaRPr lang="en-US" sz="1700" dirty="0"/>
          </a:p>
        </p:txBody>
      </p:sp>
      <p:sp>
        <p:nvSpPr>
          <p:cNvPr id="7" name="Text 4"/>
          <p:cNvSpPr/>
          <p:nvPr/>
        </p:nvSpPr>
        <p:spPr>
          <a:xfrm>
            <a:off x="4793575" y="2488525"/>
            <a:ext cx="3362682" cy="348615"/>
          </a:xfrm>
          <a:prstGeom prst="rect">
            <a:avLst/>
          </a:prstGeom>
          <a:noFill/>
          <a:ln/>
        </p:spPr>
        <p:txBody>
          <a:bodyPr wrap="none" lIns="0" tIns="0" rIns="0" bIns="0" rtlCol="0" anchor="t"/>
          <a:lstStyle/>
          <a:p>
            <a:pPr marL="0" indent="0">
              <a:lnSpc>
                <a:spcPts val="2700"/>
              </a:lnSpc>
              <a:buNone/>
            </a:pPr>
            <a:r>
              <a:rPr lang="en-US" sz="1700" dirty="0">
                <a:solidFill>
                  <a:srgbClr val="E2E6E9"/>
                </a:solidFill>
                <a:latin typeface="Asar" pitchFamily="34" charset="0"/>
                <a:ea typeface="Asar" pitchFamily="34" charset="-122"/>
                <a:cs typeface="Asar" pitchFamily="34" charset="-120"/>
              </a:rPr>
              <a:t>Description</a:t>
            </a:r>
            <a:endParaRPr lang="en-US" sz="1700" dirty="0"/>
          </a:p>
        </p:txBody>
      </p:sp>
      <p:sp>
        <p:nvSpPr>
          <p:cNvPr id="8" name="Shape 5"/>
          <p:cNvSpPr/>
          <p:nvPr/>
        </p:nvSpPr>
        <p:spPr>
          <a:xfrm>
            <a:off x="769977" y="2975372"/>
            <a:ext cx="7604046" cy="973693"/>
          </a:xfrm>
          <a:prstGeom prst="rect">
            <a:avLst/>
          </a:prstGeom>
          <a:solidFill>
            <a:srgbClr val="000000">
              <a:alpha val="4000"/>
            </a:srgbClr>
          </a:solidFill>
          <a:ln/>
        </p:spPr>
      </p:sp>
      <p:sp>
        <p:nvSpPr>
          <p:cNvPr id="9" name="Text 6"/>
          <p:cNvSpPr/>
          <p:nvPr/>
        </p:nvSpPr>
        <p:spPr>
          <a:xfrm>
            <a:off x="987742" y="3113603"/>
            <a:ext cx="3362682" cy="348615"/>
          </a:xfrm>
          <a:prstGeom prst="rect">
            <a:avLst/>
          </a:prstGeom>
          <a:noFill/>
          <a:ln/>
        </p:spPr>
        <p:txBody>
          <a:bodyPr wrap="none" lIns="0" tIns="0" rIns="0" bIns="0" rtlCol="0" anchor="t"/>
          <a:lstStyle/>
          <a:p>
            <a:pPr marL="0" indent="0">
              <a:lnSpc>
                <a:spcPts val="2700"/>
              </a:lnSpc>
              <a:buNone/>
            </a:pPr>
            <a:r>
              <a:rPr lang="en-US" sz="1700" dirty="0">
                <a:solidFill>
                  <a:srgbClr val="E2E6E9"/>
                </a:solidFill>
                <a:latin typeface="Asar" pitchFamily="34" charset="0"/>
                <a:ea typeface="Asar" pitchFamily="34" charset="-122"/>
                <a:cs typeface="Asar" pitchFamily="34" charset="-120"/>
              </a:rPr>
              <a:t>Accuracy</a:t>
            </a:r>
            <a:endParaRPr lang="en-US" sz="1700" dirty="0"/>
          </a:p>
        </p:txBody>
      </p:sp>
      <p:sp>
        <p:nvSpPr>
          <p:cNvPr id="10" name="Text 7"/>
          <p:cNvSpPr/>
          <p:nvPr/>
        </p:nvSpPr>
        <p:spPr>
          <a:xfrm>
            <a:off x="4793575" y="3113603"/>
            <a:ext cx="3362682" cy="697230"/>
          </a:xfrm>
          <a:prstGeom prst="rect">
            <a:avLst/>
          </a:prstGeom>
          <a:noFill/>
          <a:ln/>
        </p:spPr>
        <p:txBody>
          <a:bodyPr wrap="square" lIns="0" tIns="0" rIns="0" bIns="0" rtlCol="0" anchor="t"/>
          <a:lstStyle/>
          <a:p>
            <a:pPr marL="0" indent="0">
              <a:lnSpc>
                <a:spcPts val="2700"/>
              </a:lnSpc>
              <a:buNone/>
            </a:pPr>
            <a:r>
              <a:rPr lang="en-US" sz="1700" dirty="0">
                <a:solidFill>
                  <a:srgbClr val="E2E6E9"/>
                </a:solidFill>
                <a:latin typeface="Asar" pitchFamily="34" charset="0"/>
                <a:ea typeface="Asar" pitchFamily="34" charset="-122"/>
                <a:cs typeface="Asar" pitchFamily="34" charset="-120"/>
              </a:rPr>
              <a:t>The overall proportion of correctly classified articles.</a:t>
            </a:r>
            <a:endParaRPr lang="en-US" sz="1700" dirty="0"/>
          </a:p>
        </p:txBody>
      </p:sp>
      <p:sp>
        <p:nvSpPr>
          <p:cNvPr id="11" name="Shape 8"/>
          <p:cNvSpPr/>
          <p:nvPr/>
        </p:nvSpPr>
        <p:spPr>
          <a:xfrm>
            <a:off x="769977" y="3949065"/>
            <a:ext cx="7604046" cy="1322308"/>
          </a:xfrm>
          <a:prstGeom prst="rect">
            <a:avLst/>
          </a:prstGeom>
          <a:solidFill>
            <a:srgbClr val="FFFFFF">
              <a:alpha val="4000"/>
            </a:srgbClr>
          </a:solidFill>
          <a:ln/>
        </p:spPr>
      </p:sp>
      <p:sp>
        <p:nvSpPr>
          <p:cNvPr id="12" name="Text 9"/>
          <p:cNvSpPr/>
          <p:nvPr/>
        </p:nvSpPr>
        <p:spPr>
          <a:xfrm>
            <a:off x="987742" y="4087297"/>
            <a:ext cx="3362682" cy="348615"/>
          </a:xfrm>
          <a:prstGeom prst="rect">
            <a:avLst/>
          </a:prstGeom>
          <a:noFill/>
          <a:ln/>
        </p:spPr>
        <p:txBody>
          <a:bodyPr wrap="none" lIns="0" tIns="0" rIns="0" bIns="0" rtlCol="0" anchor="t"/>
          <a:lstStyle/>
          <a:p>
            <a:pPr marL="0" indent="0">
              <a:lnSpc>
                <a:spcPts val="2700"/>
              </a:lnSpc>
              <a:buNone/>
            </a:pPr>
            <a:r>
              <a:rPr lang="en-US" sz="1700" dirty="0">
                <a:solidFill>
                  <a:srgbClr val="E2E6E9"/>
                </a:solidFill>
                <a:latin typeface="Asar" pitchFamily="34" charset="0"/>
                <a:ea typeface="Asar" pitchFamily="34" charset="-122"/>
                <a:cs typeface="Asar" pitchFamily="34" charset="-120"/>
              </a:rPr>
              <a:t>Precision</a:t>
            </a:r>
            <a:endParaRPr lang="en-US" sz="1700" dirty="0"/>
          </a:p>
        </p:txBody>
      </p:sp>
      <p:sp>
        <p:nvSpPr>
          <p:cNvPr id="13" name="Text 10"/>
          <p:cNvSpPr/>
          <p:nvPr/>
        </p:nvSpPr>
        <p:spPr>
          <a:xfrm>
            <a:off x="4793575" y="4087297"/>
            <a:ext cx="3362682" cy="1045845"/>
          </a:xfrm>
          <a:prstGeom prst="rect">
            <a:avLst/>
          </a:prstGeom>
          <a:noFill/>
          <a:ln/>
        </p:spPr>
        <p:txBody>
          <a:bodyPr wrap="square" lIns="0" tIns="0" rIns="0" bIns="0" rtlCol="0" anchor="t"/>
          <a:lstStyle/>
          <a:p>
            <a:pPr marL="0" indent="0">
              <a:lnSpc>
                <a:spcPts val="2700"/>
              </a:lnSpc>
              <a:buNone/>
            </a:pPr>
            <a:r>
              <a:rPr lang="en-US" sz="1700" dirty="0">
                <a:solidFill>
                  <a:srgbClr val="E2E6E9"/>
                </a:solidFill>
                <a:latin typeface="Asar" pitchFamily="34" charset="0"/>
                <a:ea typeface="Asar" pitchFamily="34" charset="-122"/>
                <a:cs typeface="Asar" pitchFamily="34" charset="-120"/>
              </a:rPr>
              <a:t>The proportion of correctly classified fake news articles among all articles classified as fake.</a:t>
            </a:r>
            <a:endParaRPr lang="en-US" sz="1700" dirty="0"/>
          </a:p>
        </p:txBody>
      </p:sp>
      <p:sp>
        <p:nvSpPr>
          <p:cNvPr id="14" name="Shape 11"/>
          <p:cNvSpPr/>
          <p:nvPr/>
        </p:nvSpPr>
        <p:spPr>
          <a:xfrm>
            <a:off x="769977" y="5271373"/>
            <a:ext cx="7604046" cy="1322308"/>
          </a:xfrm>
          <a:prstGeom prst="rect">
            <a:avLst/>
          </a:prstGeom>
          <a:solidFill>
            <a:srgbClr val="000000">
              <a:alpha val="4000"/>
            </a:srgbClr>
          </a:solidFill>
          <a:ln/>
        </p:spPr>
      </p:sp>
      <p:sp>
        <p:nvSpPr>
          <p:cNvPr id="15" name="Text 12"/>
          <p:cNvSpPr/>
          <p:nvPr/>
        </p:nvSpPr>
        <p:spPr>
          <a:xfrm>
            <a:off x="987742" y="5409605"/>
            <a:ext cx="3362682" cy="348615"/>
          </a:xfrm>
          <a:prstGeom prst="rect">
            <a:avLst/>
          </a:prstGeom>
          <a:noFill/>
          <a:ln/>
        </p:spPr>
        <p:txBody>
          <a:bodyPr wrap="none" lIns="0" tIns="0" rIns="0" bIns="0" rtlCol="0" anchor="t"/>
          <a:lstStyle/>
          <a:p>
            <a:pPr marL="0" indent="0">
              <a:lnSpc>
                <a:spcPts val="2700"/>
              </a:lnSpc>
              <a:buNone/>
            </a:pPr>
            <a:r>
              <a:rPr lang="en-US" sz="1700" dirty="0">
                <a:solidFill>
                  <a:srgbClr val="E2E6E9"/>
                </a:solidFill>
                <a:latin typeface="Asar" pitchFamily="34" charset="0"/>
                <a:ea typeface="Asar" pitchFamily="34" charset="-122"/>
                <a:cs typeface="Asar" pitchFamily="34" charset="-120"/>
              </a:rPr>
              <a:t>Recall</a:t>
            </a:r>
            <a:endParaRPr lang="en-US" sz="1700" dirty="0"/>
          </a:p>
        </p:txBody>
      </p:sp>
      <p:sp>
        <p:nvSpPr>
          <p:cNvPr id="16" name="Text 13"/>
          <p:cNvSpPr/>
          <p:nvPr/>
        </p:nvSpPr>
        <p:spPr>
          <a:xfrm>
            <a:off x="4793575" y="5409605"/>
            <a:ext cx="3362682" cy="1045845"/>
          </a:xfrm>
          <a:prstGeom prst="rect">
            <a:avLst/>
          </a:prstGeom>
          <a:noFill/>
          <a:ln/>
        </p:spPr>
        <p:txBody>
          <a:bodyPr wrap="square" lIns="0" tIns="0" rIns="0" bIns="0" rtlCol="0" anchor="t"/>
          <a:lstStyle/>
          <a:p>
            <a:pPr marL="0" indent="0">
              <a:lnSpc>
                <a:spcPts val="2700"/>
              </a:lnSpc>
              <a:buNone/>
            </a:pPr>
            <a:r>
              <a:rPr lang="en-US" sz="1700" dirty="0">
                <a:solidFill>
                  <a:srgbClr val="E2E6E9"/>
                </a:solidFill>
                <a:latin typeface="Asar" pitchFamily="34" charset="0"/>
                <a:ea typeface="Asar" pitchFamily="34" charset="-122"/>
                <a:cs typeface="Asar" pitchFamily="34" charset="-120"/>
              </a:rPr>
              <a:t>The proportion of correctly classified fake news articles among all actual fake news articles.</a:t>
            </a:r>
            <a:endParaRPr lang="en-US" sz="1700" dirty="0"/>
          </a:p>
        </p:txBody>
      </p:sp>
      <p:sp>
        <p:nvSpPr>
          <p:cNvPr id="17" name="Shape 14"/>
          <p:cNvSpPr/>
          <p:nvPr/>
        </p:nvSpPr>
        <p:spPr>
          <a:xfrm>
            <a:off x="769977" y="6593681"/>
            <a:ext cx="7604046" cy="973693"/>
          </a:xfrm>
          <a:prstGeom prst="rect">
            <a:avLst/>
          </a:prstGeom>
          <a:solidFill>
            <a:srgbClr val="FFFFFF">
              <a:alpha val="4000"/>
            </a:srgbClr>
          </a:solidFill>
          <a:ln/>
        </p:spPr>
      </p:sp>
      <p:sp>
        <p:nvSpPr>
          <p:cNvPr id="18" name="Text 15"/>
          <p:cNvSpPr/>
          <p:nvPr/>
        </p:nvSpPr>
        <p:spPr>
          <a:xfrm>
            <a:off x="987742" y="6731913"/>
            <a:ext cx="3362682" cy="348615"/>
          </a:xfrm>
          <a:prstGeom prst="rect">
            <a:avLst/>
          </a:prstGeom>
          <a:noFill/>
          <a:ln/>
        </p:spPr>
        <p:txBody>
          <a:bodyPr wrap="none" lIns="0" tIns="0" rIns="0" bIns="0" rtlCol="0" anchor="t"/>
          <a:lstStyle/>
          <a:p>
            <a:pPr marL="0" indent="0">
              <a:lnSpc>
                <a:spcPts val="2700"/>
              </a:lnSpc>
              <a:buNone/>
            </a:pPr>
            <a:r>
              <a:rPr lang="en-US" sz="1700" dirty="0">
                <a:solidFill>
                  <a:srgbClr val="E2E6E9"/>
                </a:solidFill>
                <a:latin typeface="Asar" pitchFamily="34" charset="0"/>
                <a:ea typeface="Asar" pitchFamily="34" charset="-122"/>
                <a:cs typeface="Asar" pitchFamily="34" charset="-120"/>
              </a:rPr>
              <a:t>F1 Score</a:t>
            </a:r>
            <a:endParaRPr lang="en-US" sz="1700" dirty="0"/>
          </a:p>
        </p:txBody>
      </p:sp>
      <p:sp>
        <p:nvSpPr>
          <p:cNvPr id="19" name="Text 16"/>
          <p:cNvSpPr/>
          <p:nvPr/>
        </p:nvSpPr>
        <p:spPr>
          <a:xfrm>
            <a:off x="4793575" y="6731913"/>
            <a:ext cx="3362682" cy="697230"/>
          </a:xfrm>
          <a:prstGeom prst="rect">
            <a:avLst/>
          </a:prstGeom>
          <a:noFill/>
          <a:ln/>
        </p:spPr>
        <p:txBody>
          <a:bodyPr wrap="square" lIns="0" tIns="0" rIns="0" bIns="0" rtlCol="0" anchor="t"/>
          <a:lstStyle/>
          <a:p>
            <a:pPr marL="0" indent="0">
              <a:lnSpc>
                <a:spcPts val="2700"/>
              </a:lnSpc>
              <a:buNone/>
            </a:pPr>
            <a:r>
              <a:rPr lang="en-US" sz="1700" dirty="0">
                <a:solidFill>
                  <a:srgbClr val="E2E6E9"/>
                </a:solidFill>
                <a:latin typeface="Asar" pitchFamily="34" charset="0"/>
                <a:ea typeface="Asar" pitchFamily="34" charset="-122"/>
                <a:cs typeface="Asar" pitchFamily="34" charset="-120"/>
              </a:rPr>
              <a:t>A balanced measure of precision and recall.</a:t>
            </a:r>
            <a:endParaRPr lang="en-US" sz="17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2714" y="655558"/>
            <a:ext cx="6198632" cy="681038"/>
          </a:xfrm>
          <a:prstGeom prst="rect">
            <a:avLst/>
          </a:prstGeom>
          <a:noFill/>
          <a:ln/>
        </p:spPr>
        <p:txBody>
          <a:bodyPr wrap="none" lIns="0" tIns="0" rIns="0" bIns="0" rtlCol="0" anchor="t"/>
          <a:lstStyle/>
          <a:p>
            <a:pPr marL="0" indent="0">
              <a:lnSpc>
                <a:spcPts val="5350"/>
              </a:lnSpc>
              <a:buNone/>
            </a:pPr>
            <a:r>
              <a:rPr lang="en-US" sz="4250" dirty="0">
                <a:solidFill>
                  <a:srgbClr val="F5F0F0"/>
                </a:solidFill>
                <a:latin typeface="Asar" pitchFamily="34" charset="0"/>
                <a:ea typeface="Asar" pitchFamily="34" charset="-122"/>
                <a:cs typeface="Asar" pitchFamily="34" charset="-120"/>
              </a:rPr>
              <a:t>Challenges and Limitations</a:t>
            </a:r>
            <a:endParaRPr lang="en-US" sz="4250" dirty="0"/>
          </a:p>
        </p:txBody>
      </p:sp>
      <p:pic>
        <p:nvPicPr>
          <p:cNvPr id="4" name="Image 1" descr="preencoded.png"/>
          <p:cNvPicPr>
            <a:picLocks noChangeAspect="1"/>
          </p:cNvPicPr>
          <p:nvPr/>
        </p:nvPicPr>
        <p:blipFill>
          <a:blip r:embed="rId4"/>
          <a:stretch>
            <a:fillRect/>
          </a:stretch>
        </p:blipFill>
        <p:spPr>
          <a:xfrm>
            <a:off x="762714" y="1663422"/>
            <a:ext cx="544830" cy="544830"/>
          </a:xfrm>
          <a:prstGeom prst="rect">
            <a:avLst/>
          </a:prstGeom>
        </p:spPr>
      </p:pic>
      <p:sp>
        <p:nvSpPr>
          <p:cNvPr id="5" name="Text 1"/>
          <p:cNvSpPr/>
          <p:nvPr/>
        </p:nvSpPr>
        <p:spPr>
          <a:xfrm>
            <a:off x="762714" y="2426137"/>
            <a:ext cx="2724150"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Asar" pitchFamily="34" charset="0"/>
                <a:ea typeface="Asar" pitchFamily="34" charset="-122"/>
                <a:cs typeface="Asar" pitchFamily="34" charset="-120"/>
              </a:rPr>
              <a:t>Evolving Techniques</a:t>
            </a:r>
            <a:endParaRPr lang="en-US" sz="2100" dirty="0"/>
          </a:p>
        </p:txBody>
      </p:sp>
      <p:sp>
        <p:nvSpPr>
          <p:cNvPr id="6" name="Text 2"/>
          <p:cNvSpPr/>
          <p:nvPr/>
        </p:nvSpPr>
        <p:spPr>
          <a:xfrm>
            <a:off x="762714" y="2897386"/>
            <a:ext cx="3645813" cy="139446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Asar" pitchFamily="34" charset="0"/>
                <a:ea typeface="Asar" pitchFamily="34" charset="-122"/>
                <a:cs typeface="Asar" pitchFamily="34" charset="-120"/>
              </a:rPr>
              <a:t>Creators of fake news are constantly developing new techniques to evade detection, requiring ongoing adaptation of machine learning models.</a:t>
            </a:r>
            <a:endParaRPr lang="en-US" sz="1700" dirty="0"/>
          </a:p>
        </p:txBody>
      </p:sp>
      <p:pic>
        <p:nvPicPr>
          <p:cNvPr id="7" name="Image 2" descr="preencoded.png"/>
          <p:cNvPicPr>
            <a:picLocks noChangeAspect="1"/>
          </p:cNvPicPr>
          <p:nvPr/>
        </p:nvPicPr>
        <p:blipFill>
          <a:blip r:embed="rId5"/>
          <a:stretch>
            <a:fillRect/>
          </a:stretch>
        </p:blipFill>
        <p:spPr>
          <a:xfrm>
            <a:off x="4735354" y="1663422"/>
            <a:ext cx="544830" cy="544830"/>
          </a:xfrm>
          <a:prstGeom prst="rect">
            <a:avLst/>
          </a:prstGeom>
        </p:spPr>
      </p:pic>
      <p:sp>
        <p:nvSpPr>
          <p:cNvPr id="8" name="Text 3"/>
          <p:cNvSpPr/>
          <p:nvPr/>
        </p:nvSpPr>
        <p:spPr>
          <a:xfrm>
            <a:off x="4735354" y="2426137"/>
            <a:ext cx="2724150"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Asar" pitchFamily="34" charset="0"/>
                <a:ea typeface="Asar" pitchFamily="34" charset="-122"/>
                <a:cs typeface="Asar" pitchFamily="34" charset="-120"/>
              </a:rPr>
              <a:t>Data Bias</a:t>
            </a:r>
            <a:endParaRPr lang="en-US" sz="2100" dirty="0"/>
          </a:p>
        </p:txBody>
      </p:sp>
      <p:sp>
        <p:nvSpPr>
          <p:cNvPr id="9" name="Text 4"/>
          <p:cNvSpPr/>
          <p:nvPr/>
        </p:nvSpPr>
        <p:spPr>
          <a:xfrm>
            <a:off x="4735354" y="2897386"/>
            <a:ext cx="3645932" cy="1045845"/>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Asar" pitchFamily="34" charset="0"/>
                <a:ea typeface="Asar" pitchFamily="34" charset="-122"/>
                <a:cs typeface="Asar" pitchFamily="34" charset="-120"/>
              </a:rPr>
              <a:t>Training data can be biased, leading to models that may be less effective at detecting certain types of fake news.</a:t>
            </a:r>
            <a:endParaRPr lang="en-US" sz="1700" dirty="0"/>
          </a:p>
        </p:txBody>
      </p:sp>
      <p:pic>
        <p:nvPicPr>
          <p:cNvPr id="10" name="Image 3" descr="preencoded.png"/>
          <p:cNvPicPr>
            <a:picLocks noChangeAspect="1"/>
          </p:cNvPicPr>
          <p:nvPr/>
        </p:nvPicPr>
        <p:blipFill>
          <a:blip r:embed="rId6"/>
          <a:stretch>
            <a:fillRect/>
          </a:stretch>
        </p:blipFill>
        <p:spPr>
          <a:xfrm>
            <a:off x="762714" y="4945618"/>
            <a:ext cx="544830" cy="544830"/>
          </a:xfrm>
          <a:prstGeom prst="rect">
            <a:avLst/>
          </a:prstGeom>
        </p:spPr>
      </p:pic>
      <p:sp>
        <p:nvSpPr>
          <p:cNvPr id="11" name="Text 5"/>
          <p:cNvSpPr/>
          <p:nvPr/>
        </p:nvSpPr>
        <p:spPr>
          <a:xfrm>
            <a:off x="762714" y="5708333"/>
            <a:ext cx="2826068"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Asar" pitchFamily="34" charset="0"/>
                <a:ea typeface="Asar" pitchFamily="34" charset="-122"/>
                <a:cs typeface="Asar" pitchFamily="34" charset="-120"/>
              </a:rPr>
              <a:t>Cross-lingual Challenges</a:t>
            </a:r>
            <a:endParaRPr lang="en-US" sz="2100" dirty="0"/>
          </a:p>
        </p:txBody>
      </p:sp>
      <p:sp>
        <p:nvSpPr>
          <p:cNvPr id="12" name="Text 6"/>
          <p:cNvSpPr/>
          <p:nvPr/>
        </p:nvSpPr>
        <p:spPr>
          <a:xfrm>
            <a:off x="762714" y="6179582"/>
            <a:ext cx="3645813" cy="1045845"/>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Asar" pitchFamily="34" charset="0"/>
                <a:ea typeface="Asar" pitchFamily="34" charset="-122"/>
                <a:cs typeface="Asar" pitchFamily="34" charset="-120"/>
              </a:rPr>
              <a:t>Detecting fake news in multiple languages requires specialized models and datasets.</a:t>
            </a:r>
            <a:endParaRPr lang="en-US" sz="1700" dirty="0"/>
          </a:p>
        </p:txBody>
      </p:sp>
      <p:pic>
        <p:nvPicPr>
          <p:cNvPr id="13" name="Image 4" descr="preencoded.png"/>
          <p:cNvPicPr>
            <a:picLocks noChangeAspect="1"/>
          </p:cNvPicPr>
          <p:nvPr/>
        </p:nvPicPr>
        <p:blipFill>
          <a:blip r:embed="rId7"/>
          <a:stretch>
            <a:fillRect/>
          </a:stretch>
        </p:blipFill>
        <p:spPr>
          <a:xfrm>
            <a:off x="4735354" y="4945618"/>
            <a:ext cx="544830" cy="544830"/>
          </a:xfrm>
          <a:prstGeom prst="rect">
            <a:avLst/>
          </a:prstGeom>
        </p:spPr>
      </p:pic>
      <p:sp>
        <p:nvSpPr>
          <p:cNvPr id="14" name="Text 7"/>
          <p:cNvSpPr/>
          <p:nvPr/>
        </p:nvSpPr>
        <p:spPr>
          <a:xfrm>
            <a:off x="4735354" y="5708333"/>
            <a:ext cx="2724150"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Asar" pitchFamily="34" charset="0"/>
                <a:ea typeface="Asar" pitchFamily="34" charset="-122"/>
                <a:cs typeface="Asar" pitchFamily="34" charset="-120"/>
              </a:rPr>
              <a:t>Ethical Considerations</a:t>
            </a:r>
            <a:endParaRPr lang="en-US" sz="2100" dirty="0"/>
          </a:p>
        </p:txBody>
      </p:sp>
      <p:sp>
        <p:nvSpPr>
          <p:cNvPr id="15" name="Text 8"/>
          <p:cNvSpPr/>
          <p:nvPr/>
        </p:nvSpPr>
        <p:spPr>
          <a:xfrm>
            <a:off x="4735354" y="6179582"/>
            <a:ext cx="3645932" cy="139446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Asar" pitchFamily="34" charset="0"/>
                <a:ea typeface="Asar" pitchFamily="34" charset="-122"/>
                <a:cs typeface="Asar" pitchFamily="34" charset="-120"/>
              </a:rPr>
              <a:t>It's crucial to ensure that fake news detection systems are used responsibly and ethically, respecting privacy and avoiding censorship.</a:t>
            </a:r>
            <a:endParaRPr lang="en-US" sz="17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4509" y="768191"/>
            <a:ext cx="10449044" cy="745093"/>
          </a:xfrm>
          <a:prstGeom prst="rect">
            <a:avLst/>
          </a:prstGeom>
          <a:noFill/>
          <a:ln/>
        </p:spPr>
        <p:txBody>
          <a:bodyPr wrap="none" lIns="0" tIns="0" rIns="0" bIns="0" rtlCol="0" anchor="t"/>
          <a:lstStyle/>
          <a:p>
            <a:pPr marL="0" indent="0">
              <a:lnSpc>
                <a:spcPts val="5850"/>
              </a:lnSpc>
              <a:buNone/>
            </a:pPr>
            <a:r>
              <a:rPr lang="en-US" sz="4650" dirty="0">
                <a:solidFill>
                  <a:srgbClr val="F5F0F0"/>
                </a:solidFill>
                <a:latin typeface="Asar" pitchFamily="34" charset="0"/>
                <a:ea typeface="Asar" pitchFamily="34" charset="-122"/>
                <a:cs typeface="Asar" pitchFamily="34" charset="-120"/>
              </a:rPr>
              <a:t>Real-World Applications and Case Studies</a:t>
            </a:r>
            <a:endParaRPr lang="en-US" sz="4650" dirty="0"/>
          </a:p>
        </p:txBody>
      </p:sp>
      <p:pic>
        <p:nvPicPr>
          <p:cNvPr id="3" name="Image 0" descr="preencoded.png"/>
          <p:cNvPicPr>
            <a:picLocks noChangeAspect="1"/>
          </p:cNvPicPr>
          <p:nvPr/>
        </p:nvPicPr>
        <p:blipFill>
          <a:blip r:embed="rId3"/>
          <a:stretch>
            <a:fillRect/>
          </a:stretch>
        </p:blipFill>
        <p:spPr>
          <a:xfrm>
            <a:off x="834509" y="1990130"/>
            <a:ext cx="6301859" cy="3894773"/>
          </a:xfrm>
          <a:prstGeom prst="rect">
            <a:avLst/>
          </a:prstGeom>
        </p:spPr>
      </p:pic>
      <p:sp>
        <p:nvSpPr>
          <p:cNvPr id="4" name="Text 1"/>
          <p:cNvSpPr/>
          <p:nvPr/>
        </p:nvSpPr>
        <p:spPr>
          <a:xfrm>
            <a:off x="834509" y="6182916"/>
            <a:ext cx="2980492" cy="372428"/>
          </a:xfrm>
          <a:prstGeom prst="rect">
            <a:avLst/>
          </a:prstGeom>
          <a:noFill/>
          <a:ln/>
        </p:spPr>
        <p:txBody>
          <a:bodyPr wrap="none" lIns="0" tIns="0" rIns="0" bIns="0" rtlCol="0" anchor="t"/>
          <a:lstStyle/>
          <a:p>
            <a:pPr marL="0" indent="0" algn="l">
              <a:lnSpc>
                <a:spcPts val="2900"/>
              </a:lnSpc>
              <a:buNone/>
            </a:pPr>
            <a:r>
              <a:rPr lang="en-US" sz="2300" dirty="0">
                <a:solidFill>
                  <a:srgbClr val="E2E6E9"/>
                </a:solidFill>
                <a:latin typeface="Asar" pitchFamily="34" charset="0"/>
                <a:ea typeface="Asar" pitchFamily="34" charset="-122"/>
                <a:cs typeface="Asar" pitchFamily="34" charset="-120"/>
              </a:rPr>
              <a:t>Social Media Platforms</a:t>
            </a:r>
            <a:endParaRPr lang="en-US" sz="2300" dirty="0"/>
          </a:p>
        </p:txBody>
      </p:sp>
      <p:sp>
        <p:nvSpPr>
          <p:cNvPr id="5" name="Text 2"/>
          <p:cNvSpPr/>
          <p:nvPr/>
        </p:nvSpPr>
        <p:spPr>
          <a:xfrm>
            <a:off x="834509" y="6698337"/>
            <a:ext cx="6301859" cy="762953"/>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Asar" pitchFamily="34" charset="0"/>
                <a:ea typeface="Asar" pitchFamily="34" charset="-122"/>
                <a:cs typeface="Asar" pitchFamily="34" charset="-120"/>
              </a:rPr>
              <a:t>Platforms like Facebook and Twitter use machine learning to identify and flag fake news articles, reducing their spread.</a:t>
            </a:r>
            <a:endParaRPr lang="en-US" sz="1850" dirty="0"/>
          </a:p>
        </p:txBody>
      </p:sp>
      <p:pic>
        <p:nvPicPr>
          <p:cNvPr id="6" name="Image 1" descr="preencoded.png"/>
          <p:cNvPicPr>
            <a:picLocks noChangeAspect="1"/>
          </p:cNvPicPr>
          <p:nvPr/>
        </p:nvPicPr>
        <p:blipFill>
          <a:blip r:embed="rId4"/>
          <a:stretch>
            <a:fillRect/>
          </a:stretch>
        </p:blipFill>
        <p:spPr>
          <a:xfrm>
            <a:off x="7493913" y="1990130"/>
            <a:ext cx="6301978" cy="3894892"/>
          </a:xfrm>
          <a:prstGeom prst="rect">
            <a:avLst/>
          </a:prstGeom>
        </p:spPr>
      </p:pic>
      <p:sp>
        <p:nvSpPr>
          <p:cNvPr id="7" name="Text 3"/>
          <p:cNvSpPr/>
          <p:nvPr/>
        </p:nvSpPr>
        <p:spPr>
          <a:xfrm>
            <a:off x="7493913" y="6183035"/>
            <a:ext cx="2980492" cy="372428"/>
          </a:xfrm>
          <a:prstGeom prst="rect">
            <a:avLst/>
          </a:prstGeom>
          <a:noFill/>
          <a:ln/>
        </p:spPr>
        <p:txBody>
          <a:bodyPr wrap="none" lIns="0" tIns="0" rIns="0" bIns="0" rtlCol="0" anchor="t"/>
          <a:lstStyle/>
          <a:p>
            <a:pPr marL="0" indent="0" algn="l">
              <a:lnSpc>
                <a:spcPts val="2900"/>
              </a:lnSpc>
              <a:buNone/>
            </a:pPr>
            <a:r>
              <a:rPr lang="en-US" sz="2300" dirty="0">
                <a:solidFill>
                  <a:srgbClr val="E2E6E9"/>
                </a:solidFill>
                <a:latin typeface="Asar" pitchFamily="34" charset="0"/>
                <a:ea typeface="Asar" pitchFamily="34" charset="-122"/>
                <a:cs typeface="Asar" pitchFamily="34" charset="-120"/>
              </a:rPr>
              <a:t>News Organizations</a:t>
            </a:r>
            <a:endParaRPr lang="en-US" sz="2300" dirty="0"/>
          </a:p>
        </p:txBody>
      </p:sp>
      <p:sp>
        <p:nvSpPr>
          <p:cNvPr id="8" name="Text 4"/>
          <p:cNvSpPr/>
          <p:nvPr/>
        </p:nvSpPr>
        <p:spPr>
          <a:xfrm>
            <a:off x="7493913" y="6698456"/>
            <a:ext cx="6301978" cy="762953"/>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Asar" pitchFamily="34" charset="0"/>
                <a:ea typeface="Asar" pitchFamily="34" charset="-122"/>
                <a:cs typeface="Asar" pitchFamily="34" charset="-120"/>
              </a:rPr>
              <a:t>News organizations use machine learning tools to verify information and detect fake news, enhancing their credibility.</a:t>
            </a:r>
            <a:endParaRPr lang="en-US" sz="18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5386"/>
          </a:xfrm>
          <a:prstGeom prst="rect">
            <a:avLst/>
          </a:prstGeom>
        </p:spPr>
      </p:pic>
      <p:sp>
        <p:nvSpPr>
          <p:cNvPr id="3" name="Text 0"/>
          <p:cNvSpPr/>
          <p:nvPr/>
        </p:nvSpPr>
        <p:spPr>
          <a:xfrm>
            <a:off x="863798" y="4494490"/>
            <a:ext cx="8608219"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Asar" pitchFamily="34" charset="0"/>
                <a:ea typeface="Asar" pitchFamily="34" charset="-122"/>
                <a:cs typeface="Asar" pitchFamily="34" charset="-120"/>
              </a:rPr>
              <a:t>Conclusion and Future Directions</a:t>
            </a:r>
            <a:endParaRPr lang="en-US" sz="4850" dirty="0"/>
          </a:p>
        </p:txBody>
      </p:sp>
      <p:sp>
        <p:nvSpPr>
          <p:cNvPr id="4" name="Text 1"/>
          <p:cNvSpPr/>
          <p:nvPr/>
        </p:nvSpPr>
        <p:spPr>
          <a:xfrm>
            <a:off x="863798" y="5635943"/>
            <a:ext cx="12902803"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Fake news detection is a rapidly evolving field, with new challenges and opportunities emerging constantly. Future research will focus on improving model accuracy, addressing data bias, and developing robust systems that can effectively combat the spread of misinformation.</a:t>
            </a:r>
            <a:endParaRPr lang="en-US" sz="19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74345" y="4016271"/>
            <a:ext cx="5827521" cy="627031"/>
          </a:xfrm>
          <a:prstGeom prst="rect">
            <a:avLst/>
          </a:prstGeom>
        </p:spPr>
        <p:txBody>
          <a:bodyPr wrap="square">
            <a:spAutoFit/>
          </a:bodyPr>
          <a:lstStyle/>
          <a:p>
            <a:pPr>
              <a:lnSpc>
                <a:spcPts val="3400"/>
              </a:lnSpc>
            </a:pPr>
            <a:r>
              <a:rPr lang="en-IN" sz="6600" dirty="0">
                <a:solidFill>
                  <a:schemeClr val="bg1"/>
                </a:solidFill>
                <a:latin typeface="Copperplate Gothic Bold" pitchFamily="34" charset="0"/>
              </a:rPr>
              <a:t>Thank You</a:t>
            </a:r>
            <a:endParaRPr lang="en-US" sz="6600" dirty="0">
              <a:solidFill>
                <a:schemeClr val="bg1"/>
              </a:solidFill>
              <a:latin typeface="Copperplate Gothic Bold"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0355" y="4257540"/>
            <a:ext cx="10193867" cy="1815882"/>
          </a:xfrm>
          <a:prstGeom prst="rect">
            <a:avLst/>
          </a:prstGeom>
          <a:noFill/>
        </p:spPr>
        <p:txBody>
          <a:bodyPr wrap="square" rtlCol="0">
            <a:spAutoFit/>
          </a:bodyPr>
          <a:lstStyle/>
          <a:p>
            <a:r>
              <a:rPr lang="en-US" sz="2800" b="1" dirty="0">
                <a:solidFill>
                  <a:srgbClr val="E2E6E9"/>
                </a:solidFill>
                <a:latin typeface="Asar" pitchFamily="34" charset="0"/>
                <a:ea typeface="Asar" pitchFamily="34" charset="-122"/>
                <a:cs typeface="Asar" pitchFamily="34" charset="-120"/>
              </a:rPr>
              <a:t>Fake news detection is a crucial field, safeguarding against misinformation and promoting reliable information. In the digital age, the spread of false information is a growing concern, impacting public opinion and decision-making</a:t>
            </a:r>
            <a:endParaRPr lang="en-US" sz="2800" b="1" dirty="0"/>
          </a:p>
        </p:txBody>
      </p:sp>
      <p:sp>
        <p:nvSpPr>
          <p:cNvPr id="3" name="Rectangle 2"/>
          <p:cNvSpPr/>
          <p:nvPr/>
        </p:nvSpPr>
        <p:spPr>
          <a:xfrm>
            <a:off x="2280355" y="1433689"/>
            <a:ext cx="12011378" cy="2208297"/>
          </a:xfrm>
          <a:prstGeom prst="rect">
            <a:avLst/>
          </a:prstGeom>
        </p:spPr>
        <p:txBody>
          <a:bodyPr wrap="square">
            <a:spAutoFit/>
          </a:bodyPr>
          <a:lstStyle/>
          <a:p>
            <a:pPr>
              <a:lnSpc>
                <a:spcPts val="8350"/>
              </a:lnSpc>
            </a:pPr>
            <a:r>
              <a:rPr lang="en-US" sz="6000" dirty="0">
                <a:solidFill>
                  <a:srgbClr val="F5F0F0"/>
                </a:solidFill>
                <a:latin typeface="Asar" pitchFamily="34" charset="0"/>
                <a:ea typeface="Asar" pitchFamily="34" charset="-122"/>
                <a:cs typeface="Asar" pitchFamily="34" charset="-120"/>
              </a:rPr>
              <a:t>Introduction to Fake News </a:t>
            </a:r>
          </a:p>
          <a:p>
            <a:pPr>
              <a:lnSpc>
                <a:spcPts val="8350"/>
              </a:lnSpc>
            </a:pPr>
            <a:r>
              <a:rPr lang="en-US" sz="6000" dirty="0">
                <a:solidFill>
                  <a:srgbClr val="F5F0F0"/>
                </a:solidFill>
                <a:latin typeface="Asar" pitchFamily="34" charset="0"/>
                <a:ea typeface="Asar" pitchFamily="34" charset="-122"/>
                <a:cs typeface="Asar" pitchFamily="34" charset="-120"/>
              </a:rPr>
              <a:t>Detection</a:t>
            </a:r>
            <a:endParaRPr lang="en-US" sz="6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267"/>
          </a:xfrm>
          <a:prstGeom prst="rect">
            <a:avLst/>
          </a:prstGeom>
        </p:spPr>
      </p:pic>
      <p:sp>
        <p:nvSpPr>
          <p:cNvPr id="3" name="Text 0"/>
          <p:cNvSpPr/>
          <p:nvPr/>
        </p:nvSpPr>
        <p:spPr>
          <a:xfrm>
            <a:off x="710684" y="558403"/>
            <a:ext cx="7722632" cy="1269206"/>
          </a:xfrm>
          <a:prstGeom prst="rect">
            <a:avLst/>
          </a:prstGeom>
          <a:noFill/>
          <a:ln/>
        </p:spPr>
        <p:txBody>
          <a:bodyPr wrap="square" lIns="0" tIns="0" rIns="0" bIns="0" rtlCol="0" anchor="t"/>
          <a:lstStyle/>
          <a:p>
            <a:pPr marL="0" indent="0">
              <a:lnSpc>
                <a:spcPts val="4950"/>
              </a:lnSpc>
              <a:buNone/>
            </a:pPr>
            <a:r>
              <a:rPr lang="en-US" sz="3950" dirty="0">
                <a:solidFill>
                  <a:srgbClr val="F5F0F0"/>
                </a:solidFill>
                <a:latin typeface="Asar" pitchFamily="34" charset="0"/>
                <a:ea typeface="Asar" pitchFamily="34" charset="-122"/>
                <a:cs typeface="Asar" pitchFamily="34" charset="-120"/>
              </a:rPr>
              <a:t>Understanding the Spread of Misinformation</a:t>
            </a:r>
            <a:endParaRPr lang="en-US" sz="3950" dirty="0"/>
          </a:p>
        </p:txBody>
      </p:sp>
      <p:sp>
        <p:nvSpPr>
          <p:cNvPr id="4" name="Shape 1"/>
          <p:cNvSpPr/>
          <p:nvPr/>
        </p:nvSpPr>
        <p:spPr>
          <a:xfrm>
            <a:off x="1003816" y="2132171"/>
            <a:ext cx="22860" cy="5540693"/>
          </a:xfrm>
          <a:prstGeom prst="roundRect">
            <a:avLst>
              <a:gd name="adj" fmla="val 373100"/>
            </a:avLst>
          </a:prstGeom>
          <a:solidFill>
            <a:srgbClr val="194A99"/>
          </a:solidFill>
          <a:ln/>
        </p:spPr>
      </p:sp>
      <p:sp>
        <p:nvSpPr>
          <p:cNvPr id="5" name="Shape 2"/>
          <p:cNvSpPr/>
          <p:nvPr/>
        </p:nvSpPr>
        <p:spPr>
          <a:xfrm>
            <a:off x="1220807" y="2577465"/>
            <a:ext cx="710684" cy="22860"/>
          </a:xfrm>
          <a:prstGeom prst="roundRect">
            <a:avLst>
              <a:gd name="adj" fmla="val 373100"/>
            </a:avLst>
          </a:prstGeom>
          <a:solidFill>
            <a:srgbClr val="194A99"/>
          </a:solidFill>
          <a:ln/>
        </p:spPr>
      </p:sp>
      <p:sp>
        <p:nvSpPr>
          <p:cNvPr id="6" name="Shape 3"/>
          <p:cNvSpPr/>
          <p:nvPr/>
        </p:nvSpPr>
        <p:spPr>
          <a:xfrm>
            <a:off x="786825" y="2360533"/>
            <a:ext cx="456843" cy="456843"/>
          </a:xfrm>
          <a:prstGeom prst="roundRect">
            <a:avLst>
              <a:gd name="adj" fmla="val 18670"/>
            </a:avLst>
          </a:prstGeom>
          <a:solidFill>
            <a:srgbClr val="003180"/>
          </a:solidFill>
          <a:ln w="7620">
            <a:solidFill>
              <a:srgbClr val="194A99"/>
            </a:solidFill>
            <a:prstDash val="solid"/>
          </a:ln>
        </p:spPr>
      </p:sp>
      <p:sp>
        <p:nvSpPr>
          <p:cNvPr id="7" name="Text 4"/>
          <p:cNvSpPr/>
          <p:nvPr/>
        </p:nvSpPr>
        <p:spPr>
          <a:xfrm>
            <a:off x="945178" y="2436614"/>
            <a:ext cx="140137" cy="304562"/>
          </a:xfrm>
          <a:prstGeom prst="rect">
            <a:avLst/>
          </a:prstGeom>
          <a:noFill/>
          <a:ln/>
        </p:spPr>
        <p:txBody>
          <a:bodyPr wrap="none" lIns="0" tIns="0" rIns="0" bIns="0" rtlCol="0" anchor="t"/>
          <a:lstStyle/>
          <a:p>
            <a:pPr marL="0" indent="0" algn="ctr">
              <a:lnSpc>
                <a:spcPts val="2350"/>
              </a:lnSpc>
              <a:buNone/>
            </a:pPr>
            <a:r>
              <a:rPr lang="en-US" sz="2350" dirty="0">
                <a:solidFill>
                  <a:srgbClr val="E2E6E9"/>
                </a:solidFill>
                <a:latin typeface="Asar" pitchFamily="34" charset="0"/>
                <a:ea typeface="Asar" pitchFamily="34" charset="-122"/>
                <a:cs typeface="Asar" pitchFamily="34" charset="-120"/>
              </a:rPr>
              <a:t>1</a:t>
            </a:r>
            <a:endParaRPr lang="en-US" sz="2350" dirty="0"/>
          </a:p>
        </p:txBody>
      </p:sp>
      <p:sp>
        <p:nvSpPr>
          <p:cNvPr id="8" name="Text 5"/>
          <p:cNvSpPr/>
          <p:nvPr/>
        </p:nvSpPr>
        <p:spPr>
          <a:xfrm>
            <a:off x="2132052" y="2335173"/>
            <a:ext cx="2538293" cy="317302"/>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Asar" pitchFamily="34" charset="0"/>
                <a:ea typeface="Asar" pitchFamily="34" charset="-122"/>
                <a:cs typeface="Asar" pitchFamily="34" charset="-120"/>
              </a:rPr>
              <a:t>Creation &amp; Sharing</a:t>
            </a:r>
            <a:endParaRPr lang="en-US" sz="1950" dirty="0"/>
          </a:p>
        </p:txBody>
      </p:sp>
      <p:sp>
        <p:nvSpPr>
          <p:cNvPr id="9" name="Text 6"/>
          <p:cNvSpPr/>
          <p:nvPr/>
        </p:nvSpPr>
        <p:spPr>
          <a:xfrm>
            <a:off x="2132052" y="2774275"/>
            <a:ext cx="6301264" cy="974765"/>
          </a:xfrm>
          <a:prstGeom prst="rect">
            <a:avLst/>
          </a:prstGeom>
          <a:noFill/>
          <a:ln/>
        </p:spPr>
        <p:txBody>
          <a:bodyPr wrap="square" lIns="0" tIns="0" rIns="0" bIns="0" rtlCol="0" anchor="t"/>
          <a:lstStyle/>
          <a:p>
            <a:pPr marL="0" indent="0" algn="l">
              <a:lnSpc>
                <a:spcPts val="2550"/>
              </a:lnSpc>
              <a:buNone/>
            </a:pPr>
            <a:r>
              <a:rPr lang="en-US" sz="1550" dirty="0">
                <a:solidFill>
                  <a:srgbClr val="E2E6E9"/>
                </a:solidFill>
                <a:latin typeface="Asar" pitchFamily="34" charset="0"/>
                <a:ea typeface="Asar" pitchFamily="34" charset="-122"/>
                <a:cs typeface="Asar" pitchFamily="34" charset="-120"/>
              </a:rPr>
              <a:t>Misinformation often originates from individuals or groups with malicious intent, and is spread through social media platforms, blogs, and websites.</a:t>
            </a:r>
            <a:endParaRPr lang="en-US" sz="1550" dirty="0"/>
          </a:p>
        </p:txBody>
      </p:sp>
      <p:sp>
        <p:nvSpPr>
          <p:cNvPr id="10" name="Shape 7"/>
          <p:cNvSpPr/>
          <p:nvPr/>
        </p:nvSpPr>
        <p:spPr>
          <a:xfrm>
            <a:off x="1220807" y="4600337"/>
            <a:ext cx="710684" cy="22860"/>
          </a:xfrm>
          <a:prstGeom prst="roundRect">
            <a:avLst>
              <a:gd name="adj" fmla="val 373100"/>
            </a:avLst>
          </a:prstGeom>
          <a:solidFill>
            <a:srgbClr val="194A99"/>
          </a:solidFill>
          <a:ln/>
        </p:spPr>
      </p:sp>
      <p:sp>
        <p:nvSpPr>
          <p:cNvPr id="11" name="Shape 8"/>
          <p:cNvSpPr/>
          <p:nvPr/>
        </p:nvSpPr>
        <p:spPr>
          <a:xfrm>
            <a:off x="786825" y="4383405"/>
            <a:ext cx="456843" cy="456843"/>
          </a:xfrm>
          <a:prstGeom prst="roundRect">
            <a:avLst>
              <a:gd name="adj" fmla="val 18670"/>
            </a:avLst>
          </a:prstGeom>
          <a:solidFill>
            <a:srgbClr val="003180"/>
          </a:solidFill>
          <a:ln w="7620">
            <a:solidFill>
              <a:srgbClr val="194A99"/>
            </a:solidFill>
            <a:prstDash val="solid"/>
          </a:ln>
        </p:spPr>
      </p:sp>
      <p:sp>
        <p:nvSpPr>
          <p:cNvPr id="12" name="Text 9"/>
          <p:cNvSpPr/>
          <p:nvPr/>
        </p:nvSpPr>
        <p:spPr>
          <a:xfrm>
            <a:off x="929580" y="4459486"/>
            <a:ext cx="171212" cy="304562"/>
          </a:xfrm>
          <a:prstGeom prst="rect">
            <a:avLst/>
          </a:prstGeom>
          <a:noFill/>
          <a:ln/>
        </p:spPr>
        <p:txBody>
          <a:bodyPr wrap="none" lIns="0" tIns="0" rIns="0" bIns="0" rtlCol="0" anchor="t"/>
          <a:lstStyle/>
          <a:p>
            <a:pPr marL="0" indent="0" algn="ctr">
              <a:lnSpc>
                <a:spcPts val="2350"/>
              </a:lnSpc>
              <a:buNone/>
            </a:pPr>
            <a:r>
              <a:rPr lang="en-US" sz="2350" dirty="0">
                <a:solidFill>
                  <a:srgbClr val="E2E6E9"/>
                </a:solidFill>
                <a:latin typeface="Asar" pitchFamily="34" charset="0"/>
                <a:ea typeface="Asar" pitchFamily="34" charset="-122"/>
                <a:cs typeface="Asar" pitchFamily="34" charset="-120"/>
              </a:rPr>
              <a:t>2</a:t>
            </a:r>
            <a:endParaRPr lang="en-US" sz="2350" dirty="0"/>
          </a:p>
        </p:txBody>
      </p:sp>
      <p:sp>
        <p:nvSpPr>
          <p:cNvPr id="13" name="Text 10"/>
          <p:cNvSpPr/>
          <p:nvPr/>
        </p:nvSpPr>
        <p:spPr>
          <a:xfrm>
            <a:off x="2132052" y="4358045"/>
            <a:ext cx="2538293" cy="317302"/>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Asar" pitchFamily="34" charset="0"/>
                <a:ea typeface="Asar" pitchFamily="34" charset="-122"/>
                <a:cs typeface="Asar" pitchFamily="34" charset="-120"/>
              </a:rPr>
              <a:t>Echo Chambers</a:t>
            </a:r>
            <a:endParaRPr lang="en-US" sz="1950" dirty="0"/>
          </a:p>
        </p:txBody>
      </p:sp>
      <p:sp>
        <p:nvSpPr>
          <p:cNvPr id="14" name="Text 11"/>
          <p:cNvSpPr/>
          <p:nvPr/>
        </p:nvSpPr>
        <p:spPr>
          <a:xfrm>
            <a:off x="2132052" y="4797147"/>
            <a:ext cx="6301264" cy="974765"/>
          </a:xfrm>
          <a:prstGeom prst="rect">
            <a:avLst/>
          </a:prstGeom>
          <a:noFill/>
          <a:ln/>
        </p:spPr>
        <p:txBody>
          <a:bodyPr wrap="square" lIns="0" tIns="0" rIns="0" bIns="0" rtlCol="0" anchor="t"/>
          <a:lstStyle/>
          <a:p>
            <a:pPr marL="0" indent="0" algn="l">
              <a:lnSpc>
                <a:spcPts val="2550"/>
              </a:lnSpc>
              <a:buNone/>
            </a:pPr>
            <a:r>
              <a:rPr lang="en-US" sz="1550" dirty="0">
                <a:solidFill>
                  <a:srgbClr val="E2E6E9"/>
                </a:solidFill>
                <a:latin typeface="Asar" pitchFamily="34" charset="0"/>
                <a:ea typeface="Asar" pitchFamily="34" charset="-122"/>
                <a:cs typeface="Asar" pitchFamily="34" charset="-120"/>
              </a:rPr>
              <a:t>People tend to consume information from sources that align with their existing beliefs, reinforcing biases and making them more susceptible to misinformation.</a:t>
            </a:r>
            <a:endParaRPr lang="en-US" sz="1550" dirty="0"/>
          </a:p>
        </p:txBody>
      </p:sp>
      <p:sp>
        <p:nvSpPr>
          <p:cNvPr id="15" name="Shape 12"/>
          <p:cNvSpPr/>
          <p:nvPr/>
        </p:nvSpPr>
        <p:spPr>
          <a:xfrm>
            <a:off x="1220807" y="6623209"/>
            <a:ext cx="710684" cy="22860"/>
          </a:xfrm>
          <a:prstGeom prst="roundRect">
            <a:avLst>
              <a:gd name="adj" fmla="val 373100"/>
            </a:avLst>
          </a:prstGeom>
          <a:solidFill>
            <a:srgbClr val="194A99"/>
          </a:solidFill>
          <a:ln/>
        </p:spPr>
      </p:sp>
      <p:sp>
        <p:nvSpPr>
          <p:cNvPr id="16" name="Shape 13"/>
          <p:cNvSpPr/>
          <p:nvPr/>
        </p:nvSpPr>
        <p:spPr>
          <a:xfrm>
            <a:off x="786825" y="6406277"/>
            <a:ext cx="456843" cy="456843"/>
          </a:xfrm>
          <a:prstGeom prst="roundRect">
            <a:avLst>
              <a:gd name="adj" fmla="val 18670"/>
            </a:avLst>
          </a:prstGeom>
          <a:solidFill>
            <a:srgbClr val="003180"/>
          </a:solidFill>
          <a:ln w="7620">
            <a:solidFill>
              <a:srgbClr val="194A99"/>
            </a:solidFill>
            <a:prstDash val="solid"/>
          </a:ln>
        </p:spPr>
      </p:sp>
      <p:sp>
        <p:nvSpPr>
          <p:cNvPr id="17" name="Text 14"/>
          <p:cNvSpPr/>
          <p:nvPr/>
        </p:nvSpPr>
        <p:spPr>
          <a:xfrm>
            <a:off x="930414" y="6482358"/>
            <a:ext cx="169664" cy="304562"/>
          </a:xfrm>
          <a:prstGeom prst="rect">
            <a:avLst/>
          </a:prstGeom>
          <a:noFill/>
          <a:ln/>
        </p:spPr>
        <p:txBody>
          <a:bodyPr wrap="none" lIns="0" tIns="0" rIns="0" bIns="0" rtlCol="0" anchor="t"/>
          <a:lstStyle/>
          <a:p>
            <a:pPr marL="0" indent="0" algn="ctr">
              <a:lnSpc>
                <a:spcPts val="2350"/>
              </a:lnSpc>
              <a:buNone/>
            </a:pPr>
            <a:r>
              <a:rPr lang="en-US" sz="2350" dirty="0">
                <a:solidFill>
                  <a:srgbClr val="E2E6E9"/>
                </a:solidFill>
                <a:latin typeface="Asar" pitchFamily="34" charset="0"/>
                <a:ea typeface="Asar" pitchFamily="34" charset="-122"/>
                <a:cs typeface="Asar" pitchFamily="34" charset="-120"/>
              </a:rPr>
              <a:t>3</a:t>
            </a:r>
            <a:endParaRPr lang="en-US" sz="2350" dirty="0"/>
          </a:p>
        </p:txBody>
      </p:sp>
      <p:sp>
        <p:nvSpPr>
          <p:cNvPr id="18" name="Text 15"/>
          <p:cNvSpPr/>
          <p:nvPr/>
        </p:nvSpPr>
        <p:spPr>
          <a:xfrm>
            <a:off x="2132052" y="6380917"/>
            <a:ext cx="2538293" cy="317302"/>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Asar" pitchFamily="34" charset="0"/>
                <a:ea typeface="Asar" pitchFamily="34" charset="-122"/>
                <a:cs typeface="Asar" pitchFamily="34" charset="-120"/>
              </a:rPr>
              <a:t>Viral Propagation</a:t>
            </a:r>
            <a:endParaRPr lang="en-US" sz="1950" dirty="0"/>
          </a:p>
        </p:txBody>
      </p:sp>
      <p:sp>
        <p:nvSpPr>
          <p:cNvPr id="19" name="Text 16"/>
          <p:cNvSpPr/>
          <p:nvPr/>
        </p:nvSpPr>
        <p:spPr>
          <a:xfrm>
            <a:off x="2132052" y="6820019"/>
            <a:ext cx="6301264" cy="649843"/>
          </a:xfrm>
          <a:prstGeom prst="rect">
            <a:avLst/>
          </a:prstGeom>
          <a:noFill/>
          <a:ln/>
        </p:spPr>
        <p:txBody>
          <a:bodyPr wrap="square" lIns="0" tIns="0" rIns="0" bIns="0" rtlCol="0" anchor="t"/>
          <a:lstStyle/>
          <a:p>
            <a:pPr marL="0" indent="0" algn="l">
              <a:lnSpc>
                <a:spcPts val="2550"/>
              </a:lnSpc>
              <a:buNone/>
            </a:pPr>
            <a:r>
              <a:rPr lang="en-US" sz="1550" dirty="0">
                <a:solidFill>
                  <a:srgbClr val="E2E6E9"/>
                </a:solidFill>
                <a:latin typeface="Asar" pitchFamily="34" charset="0"/>
                <a:ea typeface="Asar" pitchFamily="34" charset="-122"/>
                <a:cs typeface="Asar" pitchFamily="34" charset="-120"/>
              </a:rPr>
              <a:t>Once misinformation gains traction, it spreads rapidly through social media, reaching a wider audience and amplifying its impact.</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1818203"/>
            <a:ext cx="12902803" cy="1542574"/>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Asar" pitchFamily="34" charset="0"/>
                <a:ea typeface="Asar" pitchFamily="34" charset="-122"/>
                <a:cs typeface="Asar" pitchFamily="34" charset="-120"/>
              </a:rPr>
              <a:t>The Role of Machine Learning in Fake News Detection</a:t>
            </a:r>
            <a:endParaRPr lang="en-US" sz="4850" dirty="0"/>
          </a:p>
        </p:txBody>
      </p:sp>
      <p:sp>
        <p:nvSpPr>
          <p:cNvPr id="3" name="Text 1"/>
          <p:cNvSpPr/>
          <p:nvPr/>
        </p:nvSpPr>
        <p:spPr>
          <a:xfrm>
            <a:off x="863798" y="3977759"/>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Asar" pitchFamily="34" charset="0"/>
                <a:ea typeface="Asar" pitchFamily="34" charset="-122"/>
                <a:cs typeface="Asar" pitchFamily="34" charset="-120"/>
              </a:rPr>
              <a:t>Automatic Analysis</a:t>
            </a:r>
            <a:endParaRPr lang="en-US" sz="2400" dirty="0"/>
          </a:p>
        </p:txBody>
      </p:sp>
      <p:sp>
        <p:nvSpPr>
          <p:cNvPr id="4" name="Text 2"/>
          <p:cNvSpPr/>
          <p:nvPr/>
        </p:nvSpPr>
        <p:spPr>
          <a:xfrm>
            <a:off x="863798" y="4610100"/>
            <a:ext cx="3898940"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Machine learning algorithms can process large volumes of text data, identifying patterns and anomalies that indicate fake news.</a:t>
            </a:r>
            <a:endParaRPr lang="en-US" sz="1900" dirty="0"/>
          </a:p>
        </p:txBody>
      </p:sp>
      <p:sp>
        <p:nvSpPr>
          <p:cNvPr id="5" name="Text 3"/>
          <p:cNvSpPr/>
          <p:nvPr/>
        </p:nvSpPr>
        <p:spPr>
          <a:xfrm>
            <a:off x="5372576" y="3977759"/>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Asar" pitchFamily="34" charset="0"/>
                <a:ea typeface="Asar" pitchFamily="34" charset="-122"/>
                <a:cs typeface="Asar" pitchFamily="34" charset="-120"/>
              </a:rPr>
              <a:t>Real-time Detection</a:t>
            </a:r>
            <a:endParaRPr lang="en-US" sz="2400" dirty="0"/>
          </a:p>
        </p:txBody>
      </p:sp>
      <p:sp>
        <p:nvSpPr>
          <p:cNvPr id="6" name="Text 4"/>
          <p:cNvSpPr/>
          <p:nvPr/>
        </p:nvSpPr>
        <p:spPr>
          <a:xfrm>
            <a:off x="5372576" y="4610100"/>
            <a:ext cx="3898940"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ML models can be deployed in real-time to detect and flag potentially fake news articles, reducing the spread of misinformation.</a:t>
            </a:r>
            <a:endParaRPr lang="en-US" sz="1900" dirty="0"/>
          </a:p>
        </p:txBody>
      </p:sp>
      <p:sp>
        <p:nvSpPr>
          <p:cNvPr id="7" name="Text 5"/>
          <p:cNvSpPr/>
          <p:nvPr/>
        </p:nvSpPr>
        <p:spPr>
          <a:xfrm>
            <a:off x="9881354" y="3977759"/>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Asar" pitchFamily="34" charset="0"/>
                <a:ea typeface="Asar" pitchFamily="34" charset="-122"/>
                <a:cs typeface="Asar" pitchFamily="34" charset="-120"/>
              </a:rPr>
              <a:t>Adaptive Learning</a:t>
            </a:r>
            <a:endParaRPr lang="en-US" sz="2400" dirty="0"/>
          </a:p>
        </p:txBody>
      </p:sp>
      <p:sp>
        <p:nvSpPr>
          <p:cNvPr id="8" name="Text 6"/>
          <p:cNvSpPr/>
          <p:nvPr/>
        </p:nvSpPr>
        <p:spPr>
          <a:xfrm>
            <a:off x="9881354" y="4610100"/>
            <a:ext cx="3898940"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ML models can constantly learn and adapt to new patterns and techniques used by creators of fake news, improving their accuracy over time.</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ndas Integration with Machin.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ptimizing Pandas Performance .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ndling Multi-Dimensional Dat.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umPy in Machine Learning Data.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771</Words>
  <Application>Microsoft Office PowerPoint</Application>
  <PresentationFormat>Custom</PresentationFormat>
  <Paragraphs>102</Paragraphs>
  <Slides>25</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Californian FB</vt:lpstr>
      <vt:lpstr>Arial</vt:lpstr>
      <vt:lpstr>Asar</vt:lpstr>
      <vt:lpstr>Bodoni MT</vt:lpstr>
      <vt:lpstr>Copperplate Gothic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Sankalp Srivastav</cp:lastModifiedBy>
  <cp:revision>17</cp:revision>
  <dcterms:created xsi:type="dcterms:W3CDTF">2024-09-15T15:38:51Z</dcterms:created>
  <dcterms:modified xsi:type="dcterms:W3CDTF">2024-09-17T17:26:09Z</dcterms:modified>
</cp:coreProperties>
</file>